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309" r:id="rId16"/>
    <p:sldId id="258" r:id="rId17"/>
    <p:sldId id="273" r:id="rId18"/>
    <p:sldId id="266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74" r:id="rId36"/>
    <p:sldId id="307" r:id="rId37"/>
    <p:sldId id="292" r:id="rId38"/>
    <p:sldId id="293" r:id="rId39"/>
    <p:sldId id="312" r:id="rId40"/>
    <p:sldId id="296" r:id="rId41"/>
    <p:sldId id="294" r:id="rId42"/>
    <p:sldId id="297" r:id="rId43"/>
    <p:sldId id="298" r:id="rId44"/>
    <p:sldId id="299" r:id="rId45"/>
    <p:sldId id="300" r:id="rId46"/>
    <p:sldId id="313" r:id="rId47"/>
    <p:sldId id="301" r:id="rId48"/>
    <p:sldId id="302" r:id="rId49"/>
    <p:sldId id="303" r:id="rId50"/>
    <p:sldId id="295" r:id="rId51"/>
    <p:sldId id="305" r:id="rId52"/>
    <p:sldId id="304" r:id="rId53"/>
    <p:sldId id="306" r:id="rId54"/>
    <p:sldId id="310" r:id="rId55"/>
    <p:sldId id="311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/>
    <p:restoredTop sz="83312"/>
  </p:normalViewPr>
  <p:slideViewPr>
    <p:cSldViewPr snapToGrid="0" snapToObjects="1">
      <p:cViewPr varScale="1">
        <p:scale>
          <a:sx n="112" d="100"/>
          <a:sy n="112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EFF69-8272-DA4A-954E-56D8C08D555A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B520-3CE1-184E-B2C3-F4EC7ABF83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7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B520-3CE1-184E-B2C3-F4EC7ABF83E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91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</a:t>
            </a:r>
            <a:br>
              <a:rPr lang="en-US" dirty="0"/>
            </a:b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br>
              <a:rPr lang="ru-RU" dirty="0"/>
            </a:br>
            <a:r>
              <a:rPr lang="ru-RU" dirty="0"/>
              <a:t>решение: Технология поиска, обеспечивающие релевантную поисковую выдачу</a:t>
            </a:r>
            <a:br>
              <a:rPr lang="ru-RU" dirty="0"/>
            </a:br>
            <a:br>
              <a:rPr lang="en-US" dirty="0"/>
            </a:b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B520-3CE1-184E-B2C3-F4EC7ABF83E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0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959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2777"/>
            <a:ext cx="9144000" cy="459163"/>
          </a:xfrm>
        </p:spPr>
        <p:txBody>
          <a:bodyPr>
            <a:normAutofit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940012" y="257887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05E50-C3E1-C24D-D682-8E0903233947}"/>
              </a:ext>
            </a:extLst>
          </p:cNvPr>
          <p:cNvSpPr txBox="1"/>
          <p:nvPr/>
        </p:nvSpPr>
        <p:spPr>
          <a:xfrm>
            <a:off x="4418275" y="6369159"/>
            <a:ext cx="339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417342-11A8-784D-FB87-AF6EE55C5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b="11093"/>
          <a:stretch/>
        </p:blipFill>
        <p:spPr>
          <a:xfrm>
            <a:off x="2522054" y="3733051"/>
            <a:ext cx="6870352" cy="25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EA7FE-1F6C-4B05-3F57-95A68D4D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3" t="4467" r="3952"/>
          <a:stretch/>
        </p:blipFill>
        <p:spPr>
          <a:xfrm>
            <a:off x="8285871" y="1603716"/>
            <a:ext cx="3742006" cy="43313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62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7771228" cy="5297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поддержке стартапов участвуют: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университеты и бизнес-школы,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технопарки,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грантовые программы,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сообщества бизнес-ангелов и фонды,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бизнес-инкубаторы и акселераторы,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площадки для краудфандинга,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отраслевые конференции и конкурсы,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профессиональное сообщество.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71000"/>
                    </a14:imgEffect>
                  </a14:imgLayer>
                </a14:imgProps>
              </a:ext>
            </a:extLst>
          </a:blip>
          <a:srcRect t="7881" r="25688" b="27202"/>
          <a:stretch/>
        </p:blipFill>
        <p:spPr>
          <a:xfrm>
            <a:off x="9153378" y="0"/>
            <a:ext cx="3038622" cy="17725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1"/>
            <a:ext cx="10515600" cy="760289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940"/>
            <a:ext cx="10515600" cy="5564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Акселератор</a:t>
            </a:r>
            <a:r>
              <a:rPr lang="ru-RU" sz="2000" dirty="0"/>
              <a:t> —обеспечивает интенсивное развитие стартап-команд</a:t>
            </a:r>
            <a:br>
              <a:rPr lang="ru-RU" sz="2000" dirty="0"/>
            </a:br>
            <a:r>
              <a:rPr lang="ru-RU" sz="2000" dirty="0"/>
              <a:t>через менторство, обучение, финансовую и экспертную поддержку.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Государственные: </a:t>
            </a:r>
            <a:r>
              <a:rPr lang="ru-RU" sz="2000" i="1" dirty="0"/>
              <a:t>Сколково, ФРИИ (Фонд развития интернет-инициатив)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Спонсируются государством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Корпоративные: </a:t>
            </a:r>
            <a:r>
              <a:rPr lang="en" sz="2000" i="1" dirty="0"/>
              <a:t>MegaFon Sandbox</a:t>
            </a:r>
            <a:r>
              <a:rPr lang="ru-RU" sz="2000" i="1" dirty="0"/>
              <a:t>, </a:t>
            </a:r>
            <a:r>
              <a:rPr lang="en" sz="2000" i="1" dirty="0"/>
              <a:t>MTS Startup Hub</a:t>
            </a:r>
            <a:r>
              <a:rPr lang="ru-RU" sz="2000" i="1" dirty="0"/>
              <a:t>, «Открытые инновации» (Северсталь)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В интересные проекты, важные для корпораций, входят в качестве инвестора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Частные: </a:t>
            </a:r>
            <a:r>
              <a:rPr lang="en" sz="2000" i="1" dirty="0"/>
              <a:t>Y Combinator</a:t>
            </a:r>
            <a:r>
              <a:rPr lang="ru-RU" sz="2000" i="1" dirty="0"/>
              <a:t>, </a:t>
            </a:r>
            <a:r>
              <a:rPr lang="en" sz="2000" i="1" dirty="0"/>
              <a:t>YellowRockets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r>
              <a:rPr lang="ru-RU" sz="1800" dirty="0"/>
              <a:t>Заходят в качестве инвестора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Технопарк, Бизнес-инкубатор</a:t>
            </a:r>
            <a:r>
              <a:rPr lang="ru-RU" sz="2000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i="1" dirty="0"/>
              <a:t>Сколково, Иннополис, «Жигулёвская долина»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3" y="3658414"/>
            <a:ext cx="4891087" cy="31995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916397" cy="57606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Венчурный фонд</a:t>
            </a:r>
            <a:r>
              <a:rPr lang="ru-RU" sz="2000" dirty="0"/>
              <a:t> – пул капитала для инвестиций в частные компании (стартапы)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Срок жизни фонда обычно составляет 7-10 лет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Управляющая компания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GP</a:t>
            </a:r>
            <a:r>
              <a:rPr lang="en-US" sz="2000" dirty="0"/>
              <a:t> (General Partner) — </a:t>
            </a:r>
            <a:r>
              <a:rPr lang="ru-RU" sz="2000" dirty="0"/>
              <a:t>управляющий партнёр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 хорошему также заносит свои деньги, иначе это «не честно»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Получают по итогам </a:t>
            </a:r>
            <a:r>
              <a:rPr lang="ru-RU" sz="1800" i="1" dirty="0"/>
              <a:t>вознаграждение за успех (</a:t>
            </a:r>
            <a:r>
              <a:rPr lang="en" sz="1800" dirty="0"/>
              <a:t>Carried Interest</a:t>
            </a:r>
            <a:r>
              <a:rPr lang="ru-RU" sz="18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LP</a:t>
            </a:r>
            <a:r>
              <a:rPr lang="en-US" sz="2000" dirty="0"/>
              <a:t> (Limited Partner) — </a:t>
            </a:r>
            <a:r>
              <a:rPr lang="ru-RU" sz="2000" dirty="0"/>
              <a:t>инвесторы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Платят </a:t>
            </a:r>
            <a:r>
              <a:rPr lang="ru-RU" sz="1800" i="1" dirty="0"/>
              <a:t>вознаграждение за управление (</a:t>
            </a:r>
            <a:r>
              <a:rPr lang="en" sz="1800" dirty="0"/>
              <a:t>Management Fee</a:t>
            </a:r>
            <a:r>
              <a:rPr lang="ru-RU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Имеют </a:t>
            </a:r>
            <a:r>
              <a:rPr lang="ru-RU" sz="1800" i="1" dirty="0"/>
              <a:t>инвестиционные обязательства</a:t>
            </a:r>
            <a:r>
              <a:rPr lang="en-US" sz="1800" dirty="0"/>
              <a:t> — </a:t>
            </a:r>
            <a:r>
              <a:rPr lang="ru-RU" sz="1800" dirty="0"/>
              <a:t>заносят деньги по мере необходимости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фондов:</a:t>
            </a:r>
            <a:r>
              <a:rPr lang="ru-RU" sz="2000" i="1" dirty="0"/>
              <a:t> </a:t>
            </a:r>
            <a:r>
              <a:rPr lang="en-US" sz="2000" i="1" dirty="0"/>
              <a:t>DST Global (</a:t>
            </a:r>
            <a:r>
              <a:rPr lang="ru-RU" sz="2000" i="1" dirty="0"/>
              <a:t>Юрий Мильнер</a:t>
            </a:r>
            <a:r>
              <a:rPr lang="en-US" sz="2000" i="1" dirty="0"/>
              <a:t>), </a:t>
            </a:r>
            <a:r>
              <a:rPr lang="en" sz="2000" i="1" dirty="0"/>
              <a:t>Runa Capital, </a:t>
            </a:r>
            <a:r>
              <a:rPr lang="en" sz="2000" i="1" dirty="0" err="1"/>
              <a:t>ru</a:t>
            </a:r>
            <a:r>
              <a:rPr lang="en" sz="2000" i="1" dirty="0"/>
              <a:t>-Net Ventures (</a:t>
            </a:r>
            <a:r>
              <a:rPr lang="ru-RU" sz="2000" i="1" dirty="0"/>
              <a:t>Леонид Богуславский</a:t>
            </a:r>
            <a:r>
              <a:rPr lang="en" sz="2000" i="1" dirty="0"/>
              <a:t>)</a:t>
            </a:r>
            <a:r>
              <a:rPr lang="ru-RU" sz="2000" i="1" dirty="0"/>
              <a:t>, </a:t>
            </a:r>
            <a:r>
              <a:rPr lang="en" sz="2000" i="1" dirty="0"/>
              <a:t>Almaz Capital</a:t>
            </a:r>
            <a:r>
              <a:rPr lang="ru-RU" sz="2000" i="1" dirty="0"/>
              <a:t> (Александр Галицкий)</a:t>
            </a:r>
            <a:r>
              <a:rPr lang="en" sz="2000" i="1" dirty="0"/>
              <a:t>.</a:t>
            </a:r>
            <a:endParaRPr lang="ru-RU" sz="2000" i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компаний: </a:t>
            </a:r>
            <a:r>
              <a:rPr lang="ru-RU" sz="2000" i="1" dirty="0"/>
              <a:t>Яндекс, </a:t>
            </a:r>
            <a:r>
              <a:rPr lang="en-US" sz="2000" i="1" dirty="0"/>
              <a:t>Mail, VK, Avito, …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863840" y="3100388"/>
            <a:ext cx="414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732155"/>
          </a:xfrm>
        </p:spPr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1"/>
            <a:ext cx="7546145" cy="57607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 любого фонда (или частного инвестора,</a:t>
            </a:r>
            <a:r>
              <a:rPr lang="en-US" sz="2200" dirty="0"/>
              <a:t> </a:t>
            </a:r>
            <a:r>
              <a:rPr lang="ru-RU" sz="2200" dirty="0"/>
              <a:t>бизнес-ангела) должна быть: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/>
              <a:t>Инвестиционная стратегия</a:t>
            </a:r>
            <a:r>
              <a:rPr lang="ru-RU" sz="2200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Страны /</a:t>
            </a:r>
            <a:r>
              <a:rPr lang="en-US" sz="2200" dirty="0"/>
              <a:t> </a:t>
            </a:r>
            <a:r>
              <a:rPr lang="ru-RU" sz="2200" dirty="0"/>
              <a:t>регионы стартапа</a:t>
            </a:r>
            <a:r>
              <a:rPr lang="en-US" sz="2200" dirty="0"/>
              <a:t>: </a:t>
            </a:r>
            <a:r>
              <a:rPr lang="ru-RU" sz="2200" dirty="0"/>
              <a:t>(Страны СНГ, Европа, Израиль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Стадия стартапа (</a:t>
            </a:r>
            <a:r>
              <a:rPr lang="en-US" sz="2200" dirty="0"/>
              <a:t>pre-seed, seed, round A, B, C…</a:t>
            </a:r>
            <a:r>
              <a:rPr lang="ru-RU" sz="22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Размер инвестиций (</a:t>
            </a:r>
            <a:r>
              <a:rPr lang="en-US" sz="2200" dirty="0"/>
              <a:t>$200000 – $500000</a:t>
            </a:r>
            <a:r>
              <a:rPr lang="ru-RU" sz="2200" dirty="0"/>
              <a:t>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Доля, в которой они заходят (</a:t>
            </a:r>
            <a:r>
              <a:rPr lang="en-US" sz="2200" dirty="0"/>
              <a:t>20%</a:t>
            </a:r>
            <a:r>
              <a:rPr lang="ru-RU" sz="2200" dirty="0"/>
              <a:t>)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Миф: «инвесторы сразу отжимают большую часть компании»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Отрасль (</a:t>
            </a:r>
            <a:r>
              <a:rPr lang="en-US" sz="2200" dirty="0"/>
              <a:t>Ed-Tech, FinTech, AI, </a:t>
            </a:r>
            <a:r>
              <a:rPr lang="ru-RU" sz="2200" dirty="0"/>
              <a:t>роботы, </a:t>
            </a:r>
            <a:r>
              <a:rPr lang="en-US" sz="2200" dirty="0"/>
              <a:t>e-</a:t>
            </a:r>
            <a:r>
              <a:rPr lang="en-US" sz="2200" dirty="0" err="1"/>
              <a:t>commerse</a:t>
            </a:r>
            <a:r>
              <a:rPr lang="ru-RU" sz="2200" dirty="0"/>
              <a:t>, </a:t>
            </a:r>
            <a:r>
              <a:rPr lang="en" sz="2200" dirty="0"/>
              <a:t>FoodTech</a:t>
            </a:r>
            <a:r>
              <a:rPr lang="ru-RU" sz="2200" dirty="0"/>
              <a:t>)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4FC7C-F527-82C9-CE79-DDD9712D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1" y="2306026"/>
            <a:ext cx="3435057" cy="27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3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6196"/>
            <a:ext cx="10515599" cy="5399170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ru-RU" sz="2400" dirty="0"/>
              <a:t>Входящий поток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Коммуникации, которые инициируют стартапы:</a:t>
            </a:r>
            <a:br>
              <a:rPr lang="ru-RU" sz="2000" dirty="0"/>
            </a:br>
            <a:r>
              <a:rPr lang="ru-RU" sz="2000" dirty="0"/>
              <a:t>заявки, письма, сообщения на адрес фонда,</a:t>
            </a:r>
            <a:br>
              <a:rPr lang="ru-RU" sz="2000" dirty="0"/>
            </a:br>
            <a:r>
              <a:rPr lang="ru-RU" sz="2000" dirty="0"/>
              <a:t>его партнёров и сотрудников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Отсмотр выпускников акселераторов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Специализированные (онлайн) площадки,</a:t>
            </a:r>
            <a:br>
              <a:rPr lang="ru-RU" sz="2000" dirty="0"/>
            </a:br>
            <a:r>
              <a:rPr lang="ru-RU" sz="2000" dirty="0"/>
              <a:t>где стартапы и инвесторы ищут друг друга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>
              <a:lnSpc>
                <a:spcPct val="100000"/>
              </a:lnSpc>
            </a:pPr>
            <a:r>
              <a:rPr lang="ru-RU" sz="1800" dirty="0"/>
              <a:t>ездят на конференции, выставки, в ВУЗы, активный нетворкинг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Встреча стартапов с </a:t>
            </a:r>
            <a:r>
              <a:rPr lang="en-US" sz="2400" dirty="0"/>
              <a:t>GP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Обсуждение условий инвестиций, сделка /</a:t>
            </a:r>
            <a:r>
              <a:rPr lang="en-US" sz="2400" dirty="0"/>
              <a:t> </a:t>
            </a:r>
            <a:r>
              <a:rPr lang="ru-RU" sz="2400" dirty="0"/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6ADF9E-72B4-583F-CCAB-3913DB1EB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7" r="2380" b="15630"/>
          <a:stretch/>
        </p:blipFill>
        <p:spPr>
          <a:xfrm>
            <a:off x="-48361" y="0"/>
            <a:ext cx="1224036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515F-822E-8005-359F-186A1578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85" y="0"/>
            <a:ext cx="4481015" cy="1856096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Кривая зрелости новых технологий </a:t>
            </a:r>
            <a:r>
              <a:rPr lang="en-US" dirty="0"/>
              <a:t>Gartner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252584"/>
            <a:ext cx="10515600" cy="762635"/>
          </a:xfrm>
        </p:spPr>
        <p:txBody>
          <a:bodyPr/>
          <a:lstStyle/>
          <a:p>
            <a:r>
              <a:rPr lang="ru-RU" dirty="0"/>
              <a:t>Бережливый 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8" y="1015219"/>
            <a:ext cx="8699695" cy="57091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Бережливый стартап</a:t>
            </a:r>
            <a:r>
              <a:rPr lang="ru-RU" sz="2000" dirty="0"/>
              <a:t> (</a:t>
            </a:r>
            <a:r>
              <a:rPr lang="en" sz="2000" i="1" dirty="0"/>
              <a:t>Lean Startup</a:t>
            </a:r>
            <a:r>
              <a:rPr lang="en" sz="2000" dirty="0"/>
              <a:t>) — </a:t>
            </a:r>
            <a:r>
              <a:rPr lang="ru-RU" sz="2000" dirty="0"/>
              <a:t>концепция предпринимательства. Метод </a:t>
            </a:r>
            <a:r>
              <a:rPr lang="en" sz="2000" dirty="0"/>
              <a:t>Lean Startup </a:t>
            </a:r>
            <a:r>
              <a:rPr lang="ru-RU" sz="2000" dirty="0"/>
              <a:t>для быстрого тестирования идей и выбора бизнес-модели.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Объединяет принципы, подходы и практики таких концепций как </a:t>
            </a:r>
            <a:r>
              <a:rPr lang="ru-RU" sz="2000" dirty="0">
                <a:hlinkClick r:id="rId2" tooltip="Бережливое производство"/>
              </a:rPr>
              <a:t>бережливое призводство</a:t>
            </a:r>
            <a:r>
              <a:rPr lang="ru-RU" sz="2000" dirty="0"/>
              <a:t>, </a:t>
            </a:r>
            <a:r>
              <a:rPr lang="en-US" sz="2000" dirty="0"/>
              <a:t>Customer Development</a:t>
            </a:r>
            <a:r>
              <a:rPr lang="ru-RU" sz="2000" dirty="0"/>
              <a:t> и </a:t>
            </a:r>
            <a:r>
              <a:rPr lang="en-US" sz="2000" dirty="0"/>
              <a:t>Agile.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noProof="1"/>
              <a:t>научном подходе</a:t>
            </a:r>
            <a:r>
              <a:rPr lang="ru-RU" sz="2000" dirty="0"/>
              <a:t> к управлению стартапами,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проведение экспериментов,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итеративный выпуск продуктов для сокращения цикла разработки,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измерение прогресса,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получение ценной обратной связи от клиентов.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5648D-070B-FFAF-981C-8858E703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0" y="1731596"/>
            <a:ext cx="2679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600" dirty="0"/>
              <a:t>В 2011 году вышла книга </a:t>
            </a:r>
            <a:r>
              <a:rPr lang="en-US" sz="2600" dirty="0"/>
              <a:t>Eric Ries “Lean Startup”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Русскоязычная версия книги: </a:t>
            </a:r>
            <a:r>
              <a:rPr lang="ru-RU" sz="2600" dirty="0">
                <a:hlinkClick r:id="rId2"/>
              </a:rPr>
              <a:t>«Бизнес с нуля. Метод </a:t>
            </a:r>
            <a:r>
              <a:rPr lang="en" sz="2600" dirty="0">
                <a:hlinkClick r:id="rId2"/>
              </a:rPr>
              <a:t>Lean Startup </a:t>
            </a:r>
            <a:r>
              <a:rPr lang="ru-RU" sz="2600" dirty="0">
                <a:hlinkClick r:id="rId2"/>
              </a:rPr>
              <a:t>для быстрого тестирования идей и выбора бизнес–модели»</a:t>
            </a:r>
            <a:endParaRPr lang="ru-RU" sz="2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218"/>
            <a:ext cx="10515600" cy="1153552"/>
          </a:xfrm>
        </p:spPr>
        <p:txBody>
          <a:bodyPr>
            <a:normAutofit/>
          </a:bodyPr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70"/>
            <a:ext cx="10515600" cy="50643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Бережливое производство </a:t>
            </a:r>
            <a:r>
              <a:rPr lang="en-US" sz="2000" dirty="0"/>
              <a:t>— </a:t>
            </a:r>
            <a:r>
              <a:rPr lang="ru-RU" sz="20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000" b="1" dirty="0"/>
              <a:t>увеличению потока ценности</a:t>
            </a:r>
            <a:r>
              <a:rPr lang="ru-RU" sz="2000" dirty="0"/>
              <a:t> (</a:t>
            </a:r>
            <a:r>
              <a:rPr lang="en-US" sz="2000" dirty="0"/>
              <a:t>value stream</a:t>
            </a:r>
            <a:r>
              <a:rPr lang="ru-RU" sz="2000" dirty="0"/>
              <a:t>) к </a:t>
            </a:r>
            <a:r>
              <a:rPr lang="ru-RU" sz="2000" b="1" dirty="0"/>
              <a:t>устранению всех видов потерь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Возникла основе идей производственной системы компании </a:t>
            </a:r>
            <a:r>
              <a:rPr lang="en" sz="2000" dirty="0"/>
              <a:t>Toyota </a:t>
            </a:r>
            <a:r>
              <a:rPr lang="ru-RU" sz="2000" dirty="0"/>
              <a:t>(</a:t>
            </a:r>
            <a:r>
              <a:rPr lang="en-US" sz="2000" dirty="0"/>
              <a:t>Toyota Production System, TPS</a:t>
            </a:r>
            <a:r>
              <a:rPr lang="ru-RU" sz="2000" dirty="0"/>
              <a:t>) при исследовании её феномена</a:t>
            </a:r>
            <a:r>
              <a:rPr lang="en-US" sz="2000" dirty="0"/>
              <a:t>:</a:t>
            </a:r>
            <a:r>
              <a:rPr lang="ru-RU" sz="20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Основная идея — </a:t>
            </a:r>
            <a:r>
              <a:rPr lang="ru-RU" sz="2000" b="1" dirty="0"/>
              <a:t>сокращение потерь</a:t>
            </a:r>
            <a:r>
              <a:rPr lang="ru-RU" sz="2000" dirty="0"/>
              <a:t>. </a:t>
            </a:r>
            <a:r>
              <a:rPr lang="en-US" sz="2000" dirty="0"/>
              <a:t>В</a:t>
            </a:r>
            <a:r>
              <a:rPr lang="ru-RU" sz="2000" dirty="0"/>
              <a:t>иды потерь: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перепроизводства;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ожидания;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 ненужной транспортировке;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этапов обработки;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запасов;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ненужных перемещений;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90"/>
            <a:ext cx="8559018" cy="816560"/>
          </a:xfrm>
        </p:spPr>
        <p:txBody>
          <a:bodyPr/>
          <a:lstStyle/>
          <a:p>
            <a:r>
              <a:rPr lang="ru-RU" dirty="0"/>
              <a:t>Как правильно понимать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51564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Составляющие любого стартапа: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инновации,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условия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определяет стартап, как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К стартапам можно отнести 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такое продукт стартапа?</a:t>
            </a:r>
            <a:br>
              <a:rPr lang="ru-RU" sz="2000" dirty="0"/>
            </a:br>
            <a:r>
              <a:rPr lang="ru-RU" sz="2000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CF4D1-0548-FDEF-87B8-36C0EC5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73" y="773406"/>
            <a:ext cx="3063127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759FA-6F1C-588F-4EBC-939086EB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3" t="8352" r="29592" b="13766"/>
          <a:stretch/>
        </p:blipFill>
        <p:spPr>
          <a:xfrm>
            <a:off x="9026770" y="1589014"/>
            <a:ext cx="3165230" cy="34050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1726" cy="1027577"/>
          </a:xfrm>
        </p:spPr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92702"/>
            <a:ext cx="8188570" cy="5100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Несмотря на обоснованные расчеты, серьезные бизнес-планы, продуманные бизнес-модели, крупные инвестиции, </a:t>
            </a:r>
            <a:r>
              <a:rPr lang="ru-RU" sz="2000" b="1" dirty="0"/>
              <a:t>большинство стартапов терпят крах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Почему</a:t>
            </a:r>
            <a:r>
              <a:rPr lang="ru-RU" sz="2000" dirty="0"/>
              <a:t> так происходит?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Традиционный подход к развитию бизнеса не применим к стартапам.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 действует в условиях </a:t>
            </a:r>
            <a:r>
              <a:rPr lang="ru-RU" sz="2000" b="1" dirty="0"/>
              <a:t>чрезвычайной неопределенности</a:t>
            </a:r>
            <a:r>
              <a:rPr lang="ru-RU" sz="2000" dirty="0"/>
              <a:t>, и это нужно учитывать при его запуске.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 первоначальном этапе развития стартапу необходимо оставаться </a:t>
            </a:r>
            <a:r>
              <a:rPr lang="ru-RU" sz="2000" b="1" dirty="0"/>
              <a:t>гибким</a:t>
            </a:r>
            <a:r>
              <a:rPr lang="ru-RU" sz="2000" dirty="0"/>
              <a:t>, чтобы </a:t>
            </a:r>
            <a:r>
              <a:rPr lang="ru-RU" sz="2000" b="1" dirty="0"/>
              <a:t>учиться на ошибках </a:t>
            </a:r>
            <a:r>
              <a:rPr lang="ru-RU" sz="2000" dirty="0"/>
              <a:t>и </a:t>
            </a:r>
            <a:r>
              <a:rPr lang="ru-RU" sz="2000" b="1" dirty="0"/>
              <a:t>максимально быстро проверять гипотезы</a:t>
            </a:r>
            <a:r>
              <a:rPr lang="ru-RU" sz="2000" dirty="0"/>
              <a:t> основателей, а значит, необходимо </a:t>
            </a:r>
            <a:r>
              <a:rPr lang="ru-RU" sz="2000" b="1" dirty="0"/>
              <a:t>избегать крупных вливаний и затрат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Именно такой подход лежит в основе метода </a:t>
            </a:r>
            <a:r>
              <a:rPr lang="en" sz="2000" dirty="0"/>
              <a:t>Lean, </a:t>
            </a:r>
            <a:r>
              <a:rPr lang="ru-RU" sz="2000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365125"/>
            <a:ext cx="8966982" cy="844697"/>
          </a:xfrm>
        </p:spPr>
        <p:txBody>
          <a:bodyPr/>
          <a:lstStyle/>
          <a:p>
            <a:r>
              <a:rPr lang="ru-RU" dirty="0"/>
              <a:t>Почему проваливаются стартапы?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9" y="1367131"/>
            <a:ext cx="8741900" cy="51257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 мнению Эрика Риса, существуют две основные причины провала стартапов: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sz="2000" b="1" dirty="0"/>
              <a:t>в условиях полной неопределенности</a:t>
            </a:r>
            <a:r>
              <a:rPr lang="ru-RU" sz="2000" dirty="0"/>
              <a:t>, в которой действуют стартапы, эти </a:t>
            </a:r>
            <a:r>
              <a:rPr lang="ru-RU" sz="2000" b="1" dirty="0"/>
              <a:t>классические методы менеджмента не работают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Вторая причина противоположна первой, — видя что традиционные подходы менеджмента не работают, </a:t>
            </a:r>
            <a:r>
              <a:rPr lang="ru-RU" sz="2000" b="1" dirty="0"/>
              <a:t>предприниматели вообще отказываются от каких-либо инструментов менеджмента</a:t>
            </a:r>
            <a:r>
              <a:rPr lang="ru-RU" sz="2000" dirty="0"/>
              <a:t>. Они пускают все на самотек и руководствуются принципом «просто сделай это».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Такой подход тоже ни к чему хорошему не приведет.</a:t>
            </a:r>
            <a:br>
              <a:rPr lang="ru-RU" sz="2000" dirty="0"/>
            </a:br>
            <a:r>
              <a:rPr lang="ru-RU" sz="2000" b="1" dirty="0"/>
              <a:t>Даже таким хаотичным и непредсказуемым явлением, как стартап, можно и нужно управлять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И именно для этого используют метод </a:t>
            </a:r>
            <a:r>
              <a:rPr lang="en" sz="2000" dirty="0"/>
              <a:t>Lean.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3FE95-B82A-983B-6CE1-C3716454C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6" b="7296"/>
          <a:stretch/>
        </p:blipFill>
        <p:spPr>
          <a:xfrm>
            <a:off x="8940800" y="4705644"/>
            <a:ext cx="3251200" cy="2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6"/>
            <a:ext cx="10515600" cy="906463"/>
          </a:xfrm>
        </p:spPr>
        <p:txBody>
          <a:bodyPr/>
          <a:lstStyle/>
          <a:p>
            <a:r>
              <a:rPr lang="ru-RU" dirty="0"/>
              <a:t>Что такое бережливый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181"/>
            <a:ext cx="10515600" cy="54246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sz="2400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002060"/>
                </a:solidFill>
              </a:rPr>
              <a:t>Задача метода </a:t>
            </a:r>
            <a:r>
              <a:rPr lang="en" sz="2400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sz="2400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Со временем методика </a:t>
            </a:r>
            <a:r>
              <a:rPr lang="en" sz="2400" dirty="0"/>
              <a:t>Lean </a:t>
            </a:r>
            <a:r>
              <a:rPr lang="ru-RU" sz="2400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sz="2400" dirty="0"/>
              <a:t>IT.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называет предпринимателем любого, у кого есть стартап.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</a:t>
            </a:r>
            <a:r>
              <a:rPr lang="ru-RU" sz="2000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sz="2000" dirty="0">
                <a:solidFill>
                  <a:srgbClr val="C00000"/>
                </a:solidFill>
              </a:rPr>
              <a:t> Подход </a:t>
            </a:r>
            <a:r>
              <a:rPr lang="en" sz="2000" dirty="0">
                <a:solidFill>
                  <a:srgbClr val="C00000"/>
                </a:solidFill>
              </a:rPr>
              <a:t>Lean Startup </a:t>
            </a:r>
            <a:r>
              <a:rPr lang="ru-RU" sz="2000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39"/>
            <a:ext cx="10515600" cy="119638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dirty="0"/>
              <a:t>2. </a:t>
            </a:r>
            <a:r>
              <a:rPr lang="en-US" dirty="0"/>
              <a:t>«</a:t>
            </a:r>
            <a:r>
              <a:rPr lang="ru-RU" dirty="0"/>
              <a:t>Предпринимательство — это менеджмент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320"/>
            <a:ext cx="10515600" cy="35904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Без эффективного менеджмента новая компания не сможет эффективно использовать свои возможности.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Создатель концепции </a:t>
            </a:r>
            <a:r>
              <a:rPr lang="en" sz="2000" dirty="0"/>
              <a:t>Lean Startup </a:t>
            </a:r>
            <a:r>
              <a:rPr lang="ru-RU" sz="2000" dirty="0"/>
              <a:t>сравнивает менеджмент стартапа с вождением автомобиля на дороге, быстро меняющей направление.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5" b="3668"/>
          <a:stretch/>
        </p:blipFill>
        <p:spPr>
          <a:xfrm>
            <a:off x="2121694" y="5078438"/>
            <a:ext cx="7639748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112605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sz="4000" dirty="0"/>
              <a:t>3</a:t>
            </a:r>
            <a:r>
              <a:rPr lang="en-US" sz="4000" dirty="0"/>
              <a:t>.</a:t>
            </a:r>
            <a:r>
              <a:rPr lang="ru-RU" sz="4000" dirty="0"/>
              <a:t> Постоянное обучение и опора на факты.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076"/>
            <a:ext cx="10234613" cy="35002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 b="8248"/>
          <a:stretch/>
        </p:blipFill>
        <p:spPr>
          <a:xfrm>
            <a:off x="2028825" y="5251719"/>
            <a:ext cx="7315200" cy="1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123400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dirty="0"/>
              <a:t>4. Создать — оценить — сделать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176"/>
            <a:ext cx="6819901" cy="52331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После создания </a:t>
            </a:r>
            <a:r>
              <a:rPr lang="en" sz="2000" dirty="0"/>
              <a:t>MVP </a:t>
            </a:r>
            <a:r>
              <a:rPr lang="ru-RU" sz="2000" dirty="0"/>
              <a:t>идет сбор обратной связи от клиентов — на основе полученной информации </a:t>
            </a:r>
            <a:r>
              <a:rPr lang="ru-RU" sz="2000" b="1" dirty="0"/>
              <a:t>принимается решение: продолжать работать по выбранному курсу или стоит скорректировать первоначальные планы</a:t>
            </a:r>
            <a:r>
              <a:rPr lang="ru-RU" sz="2000" dirty="0"/>
              <a:t>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«Бережливый стартап» предполагает, что если задуманный командой стартапа продукт на этапе </a:t>
            </a:r>
            <a:r>
              <a:rPr lang="en" sz="2000" dirty="0"/>
              <a:t>MVP </a:t>
            </a:r>
            <a:r>
              <a:rPr lang="ru-RU" sz="2000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sz="2000" dirty="0"/>
            </a:br>
            <a:r>
              <a:rPr lang="ru-RU" sz="2000" dirty="0"/>
              <a:t>При этом новый вариант может не иметь ничего общего с первоначальной задумкой.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dirty="0"/>
              <a:t>5. Оценка успеха стартапа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команды стартапа должны быть </a:t>
            </a:r>
            <a:r>
              <a:rPr lang="ru-RU" sz="2000" b="1" dirty="0"/>
              <a:t>критерии</a:t>
            </a:r>
            <a:r>
              <a:rPr lang="ru-RU" sz="2000" dirty="0"/>
              <a:t>, которые позволят понять, насколько результативно идет работа и </a:t>
            </a:r>
            <a:r>
              <a:rPr lang="ru-RU" sz="2000" b="1" dirty="0"/>
              <a:t>насколько успешен продукт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понять, что продукт делает успехи, нужно </a:t>
            </a:r>
            <a:r>
              <a:rPr lang="ru-RU" sz="2000" b="1" dirty="0"/>
              <a:t>подтвердить это фактами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Одним из инструментов </a:t>
            </a:r>
            <a:r>
              <a:rPr lang="en" sz="2000" dirty="0"/>
              <a:t>Lean Startup </a:t>
            </a:r>
            <a:r>
              <a:rPr lang="ru-RU" sz="2000" dirty="0"/>
              <a:t>для этого является </a:t>
            </a:r>
            <a:r>
              <a:rPr lang="ru-RU" sz="2000" b="1" dirty="0"/>
              <a:t>продуктовые / бизнес метрики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Показатели успешности стартапа должны быть: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действенными</a:t>
            </a:r>
            <a:r>
              <a:rPr lang="ru-RU" sz="2000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простыми</a:t>
            </a:r>
            <a:r>
              <a:rPr lang="ru-RU" sz="2000" dirty="0"/>
              <a:t> — сразу дают понимание текущей ситуации по продукту;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контролируемыми</a:t>
            </a:r>
            <a:r>
              <a:rPr lang="ru-RU" sz="2000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Какой менеджмент нужен стартапу?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Но </a:t>
            </a:r>
            <a:r>
              <a:rPr lang="ru-RU" sz="2400" b="1" dirty="0"/>
              <a:t>нужен ли продукт рынку никто не скажет до запуска стартапа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>
                <a:solidFill>
                  <a:srgbClr val="C00000"/>
                </a:solidFill>
              </a:rPr>
              <a:t>Поэтому важнейшей задачей стартапа является выработка у себя </a:t>
            </a:r>
            <a:r>
              <a:rPr lang="ru-RU" sz="2400" b="1" dirty="0">
                <a:solidFill>
                  <a:srgbClr val="C00000"/>
                </a:solidFill>
              </a:rPr>
              <a:t>способности очень быстро понимать, что нужно рынку</a:t>
            </a:r>
            <a:r>
              <a:rPr lang="ru-RU" sz="2400" dirty="0">
                <a:solidFill>
                  <a:srgbClr val="C00000"/>
                </a:solidFill>
              </a:rPr>
              <a:t>, чего хотят клиенты и </a:t>
            </a:r>
            <a:r>
              <a:rPr lang="ru-RU" sz="2400" b="1" dirty="0">
                <a:solidFill>
                  <a:srgbClr val="C00000"/>
                </a:solidFill>
              </a:rPr>
              <a:t>за что</a:t>
            </a:r>
            <a:r>
              <a:rPr lang="ru-RU" sz="2400" dirty="0">
                <a:solidFill>
                  <a:srgbClr val="C00000"/>
                </a:solidFill>
              </a:rPr>
              <a:t> они </a:t>
            </a:r>
            <a:r>
              <a:rPr lang="ru-RU" sz="2400" b="1" dirty="0">
                <a:solidFill>
                  <a:srgbClr val="C00000"/>
                </a:solidFill>
              </a:rPr>
              <a:t>готовы платить</a:t>
            </a:r>
            <a:r>
              <a:rPr lang="ru-RU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Управление стартапом похоже с вождением автомобиля, когда можно </a:t>
            </a:r>
            <a:r>
              <a:rPr lang="ru-RU" sz="2400" b="1" dirty="0"/>
              <a:t>быстро менять курс</a:t>
            </a:r>
            <a:r>
              <a:rPr lang="ru-RU" sz="2400" dirty="0"/>
              <a:t>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sz="2400" dirty="0"/>
            </a:b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Вместо разработки сложных планов, основанных на предположениях, вы сможете вносить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постоянные коррективы легким поворотом руля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Это и называется циклом обратной связи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«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создать-оценить-научиться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»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DF3CC8-9B09-D832-A1F9-C201488E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3" y="4506937"/>
            <a:ext cx="2902547" cy="23510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0" y="1146047"/>
            <a:ext cx="8755966" cy="557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Выпуск </a:t>
            </a:r>
            <a:r>
              <a:rPr lang="ru-RU" sz="2000" b="1" dirty="0"/>
              <a:t>продуктов, которые оказываются никому не нужны — частая проблема</a:t>
            </a:r>
            <a:r>
              <a:rPr lang="ru-RU" sz="2000" dirty="0"/>
              <a:t> стартапов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Неопределенность</a:t>
            </a:r>
            <a:r>
              <a:rPr lang="ru-RU" sz="2000" dirty="0"/>
              <a:t> — затуманивает понимание того, какие действия несут ценность, так как </a:t>
            </a:r>
            <a:r>
              <a:rPr lang="ru-RU" sz="2000" b="1" dirty="0"/>
              <a:t>стартап по началу вообще не знает, кто его клиент и что ему нужно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Нужно </a:t>
            </a:r>
            <a:r>
              <a:rPr lang="ru-RU" sz="2000" b="1" dirty="0"/>
              <a:t>наладить процесс получения эмпирических данных</a:t>
            </a:r>
            <a:r>
              <a:rPr lang="ru-RU" sz="2000" dirty="0"/>
              <a:t> — научиться </a:t>
            </a:r>
            <a:r>
              <a:rPr lang="ru-RU" sz="2000" b="1" dirty="0"/>
              <a:t>проверять гипотезы на практике</a:t>
            </a:r>
            <a:r>
              <a:rPr lang="ru-RU" sz="2000" dirty="0"/>
              <a:t>, выясняя реальные потребности клиентов и быстро корректируя продукт.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Вместо создания «идеального продукта» — </a:t>
            </a:r>
            <a:r>
              <a:rPr lang="ru-RU" sz="2000" b="1" dirty="0"/>
              <a:t>выпуск минимально рабочего продукта</a:t>
            </a:r>
            <a:r>
              <a:rPr lang="ru-RU" sz="2000" dirty="0"/>
              <a:t> (</a:t>
            </a:r>
            <a:r>
              <a:rPr lang="en" sz="2000" dirty="0"/>
              <a:t>MVP) </a:t>
            </a:r>
            <a:r>
              <a:rPr lang="ru-RU" sz="2000" dirty="0"/>
              <a:t>и постоянное </a:t>
            </a:r>
            <a:r>
              <a:rPr lang="ru-RU" sz="2000" b="1" dirty="0"/>
              <a:t>получение обратной связи от клиентов</a:t>
            </a:r>
            <a:r>
              <a:rPr lang="ru-RU" sz="2000" dirty="0"/>
              <a:t> с целью того, чтобы </a:t>
            </a:r>
            <a:r>
              <a:rPr lang="ru-RU" sz="2000" b="1" dirty="0"/>
              <a:t>понять</a:t>
            </a:r>
            <a:r>
              <a:rPr lang="ru-RU" sz="2000" dirty="0"/>
              <a:t> их </a:t>
            </a:r>
            <a:r>
              <a:rPr lang="ru-RU" sz="2000" b="1" dirty="0"/>
              <a:t>реальные потребности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Если изначальные допущения не подтверждаются практикой — </a:t>
            </a:r>
            <a:r>
              <a:rPr lang="ru-RU" sz="2000" b="1" dirty="0"/>
              <a:t>делаем</a:t>
            </a:r>
            <a:r>
              <a:rPr lang="en-US" sz="2000" b="1" dirty="0"/>
              <a:t> «</a:t>
            </a:r>
            <a:r>
              <a:rPr lang="ru-RU" sz="2000" b="1" dirty="0"/>
              <a:t>вираж</a:t>
            </a:r>
            <a:r>
              <a:rPr lang="en-US" sz="2000" b="1" dirty="0"/>
              <a:t>»</a:t>
            </a:r>
            <a:r>
              <a:rPr lang="ru-RU" sz="2000" dirty="0"/>
              <a:t> (</a:t>
            </a:r>
            <a:r>
              <a:rPr lang="en-US" sz="2000" dirty="0"/>
              <a:t>pivot)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Тестируем</a:t>
            </a:r>
            <a:r>
              <a:rPr lang="ru-RU" sz="2000" dirty="0"/>
              <a:t> каждый элемент бизнес-плана </a:t>
            </a:r>
            <a:r>
              <a:rPr lang="ru-RU" sz="2000" b="1" dirty="0"/>
              <a:t>опытным путем</a:t>
            </a:r>
            <a:r>
              <a:rPr lang="ru-RU" sz="2000" dirty="0"/>
              <a:t>, что похоже с научным методом </a:t>
            </a:r>
            <a:r>
              <a:rPr lang="ru-RU" sz="2000" b="1" dirty="0"/>
              <a:t>тестирования гипотез с помощью экспериментов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Имеем «</a:t>
            </a:r>
            <a:r>
              <a:rPr lang="ru-RU" sz="2000" b="1" dirty="0"/>
              <a:t>Право на неудачи и возможность на них учиться</a:t>
            </a:r>
            <a:r>
              <a:rPr lang="ru-RU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365125"/>
            <a:ext cx="7714957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316736"/>
            <a:ext cx="7714957" cy="51761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Главные предположения для любого предпринимателя — это </a:t>
            </a:r>
            <a:r>
              <a:rPr lang="ru-RU" sz="2200" b="1" dirty="0"/>
              <a:t>гипотеза ценности</a:t>
            </a:r>
            <a:r>
              <a:rPr lang="ru-RU" sz="2200" dirty="0"/>
              <a:t> и </a:t>
            </a:r>
            <a:r>
              <a:rPr lang="ru-RU" sz="2200" b="1" dirty="0"/>
              <a:t>гипотеза роста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Гипотеза ценности </a:t>
            </a:r>
            <a:r>
              <a:rPr lang="ru-RU" sz="2200" dirty="0"/>
              <a:t>— </a:t>
            </a:r>
            <a:r>
              <a:rPr lang="ru-RU" sz="2200" b="1" dirty="0"/>
              <a:t>почувствуют ли покупатели ценность товара или услуги, когда начнут ими пользоваться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Опросы не дадут достоверного ответа на этот вопрос в отличие от </a:t>
            </a:r>
            <a:r>
              <a:rPr lang="ru-RU" sz="2200" b="1" dirty="0"/>
              <a:t>эксперимента</a:t>
            </a:r>
            <a:r>
              <a:rPr lang="ru-RU" sz="2200" dirty="0"/>
              <a:t>, который поможет найти более точные показатели.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Гипотеза роста можно проверить, оценив то, </a:t>
            </a:r>
            <a:r>
              <a:rPr lang="ru-RU" sz="2200" b="1" dirty="0"/>
              <a:t>как информация о проекте будет распространятся после его запуска</a:t>
            </a:r>
            <a:r>
              <a:rPr lang="ru-RU" sz="2200" dirty="0"/>
              <a:t>, как </a:t>
            </a:r>
            <a:r>
              <a:rPr lang="ru-RU" sz="2200" b="1" dirty="0"/>
              <a:t>первые последователи</a:t>
            </a:r>
            <a:r>
              <a:rPr lang="ru-RU" sz="2200" dirty="0"/>
              <a:t> станут себя вести и рассказывать о проекте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34C26-BD89-E516-6A44-ECCDEE3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89" y="1645920"/>
            <a:ext cx="3827611" cy="41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04" y="0"/>
            <a:ext cx="2091396" cy="20543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49354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3" y="1181686"/>
            <a:ext cx="11037511" cy="5573444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Для стартапа необходимо как можно быстрее создать</a:t>
            </a:r>
            <a:br>
              <a:rPr lang="ru-RU" sz="2000" dirty="0"/>
            </a:br>
            <a:r>
              <a:rPr lang="ru-RU" sz="2000" b="1" i="1" dirty="0"/>
              <a:t>минимально рабочий продукт</a:t>
            </a:r>
            <a:r>
              <a:rPr lang="ru-RU" sz="2000" dirty="0"/>
              <a:t> (</a:t>
            </a:r>
            <a:r>
              <a:rPr lang="en" sz="2000" dirty="0"/>
              <a:t>MVP).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MVP — </a:t>
            </a:r>
            <a:r>
              <a:rPr lang="ru-RU" sz="2000" dirty="0"/>
              <a:t>это версия продукта, созданная с минимальными усилиями на разработку.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Он должен быть качественным настолько, чтобы привлекать первых клиентов, но не более.</a:t>
            </a:r>
            <a:br>
              <a:rPr lang="ru-RU" sz="2000" dirty="0"/>
            </a:br>
            <a:r>
              <a:rPr lang="ru-RU" sz="2000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sz="2000" dirty="0"/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Оценить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Нужно ли это людям?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Научиться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Понять, двигаться ли дальше тем же путем или требуется сделать </a:t>
            </a:r>
            <a:r>
              <a:rPr lang="en-US" sz="2000" dirty="0"/>
              <a:t>«</a:t>
            </a:r>
            <a:r>
              <a:rPr lang="ru-RU" sz="2000" dirty="0"/>
              <a:t>вираж</a:t>
            </a:r>
            <a:r>
              <a:rPr lang="en-US" sz="2000" dirty="0"/>
              <a:t>» (pivot)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442"/>
            <a:ext cx="5970563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207"/>
            <a:ext cx="10515600" cy="4742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Стратегические решения должны быть основаны на знании потребителя.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Японский принцип «</a:t>
            </a:r>
            <a:r>
              <a:rPr lang="ru-RU" sz="2400" i="1" noProof="1"/>
              <a:t>генти генбуцу</a:t>
            </a:r>
            <a:r>
              <a:rPr lang="ru-RU" sz="2400" dirty="0"/>
              <a:t>», который переводят как «иди и посмотри сам».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«</a:t>
            </a:r>
            <a:r>
              <a:rPr lang="ru-RU" sz="2400" dirty="0"/>
              <a:t>За цифрами всегда стоят люди</a:t>
            </a:r>
            <a:r>
              <a:rPr lang="en-US" sz="2400" dirty="0"/>
              <a:t>»:</a:t>
            </a:r>
            <a:r>
              <a:rPr lang="ru-RU" sz="2400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64D0C-8886-69CF-9F64-3F198CF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02" y="0"/>
            <a:ext cx="3484098" cy="18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776"/>
            <a:ext cx="9276471" cy="5321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1" dirty="0"/>
              <a:t>Механизм </a:t>
            </a:r>
            <a:r>
              <a:rPr lang="en-US" sz="2200" b="1" dirty="0"/>
              <a:t>«</a:t>
            </a:r>
            <a:r>
              <a:rPr lang="ru-RU" sz="2200" b="1" dirty="0"/>
              <a:t>липкого</a:t>
            </a:r>
            <a:r>
              <a:rPr lang="en-US" sz="2200" b="1" dirty="0"/>
              <a:t>»</a:t>
            </a:r>
            <a:r>
              <a:rPr lang="ru-RU" sz="2200" b="1" dirty="0"/>
              <a:t> роста</a:t>
            </a:r>
            <a:r>
              <a:rPr lang="ru-RU" sz="2200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sz="2200" u="sng" dirty="0"/>
              <a:t>снижать потери</a:t>
            </a:r>
            <a:r>
              <a:rPr lang="ru-RU" sz="2200" dirty="0"/>
              <a:t> потребителей.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вирусного роста</a:t>
            </a:r>
            <a:r>
              <a:rPr lang="ru-RU" sz="2200" dirty="0"/>
              <a:t>. Его скорость определяется </a:t>
            </a:r>
            <a:r>
              <a:rPr lang="ru-RU" sz="2200" i="1" dirty="0"/>
              <a:t>вирусным коэффициентом</a:t>
            </a:r>
            <a:r>
              <a:rPr lang="ru-RU" sz="2200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оплаченного роста</a:t>
            </a:r>
            <a:r>
              <a:rPr lang="ru-RU" sz="2200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Customer Acquisition Cost (CAC)</a:t>
            </a:r>
            <a:r>
              <a:rPr lang="en" sz="2200" b="1" dirty="0"/>
              <a:t> &lt; </a:t>
            </a:r>
            <a:r>
              <a:rPr lang="en" sz="2200" dirty="0"/>
              <a:t>Customer Lifetime Value (LTV)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A45E6D-25FE-D36F-ABAC-3E62FC48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8" y="1587499"/>
            <a:ext cx="1838178" cy="36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Lean Canvas</a:t>
            </a:r>
            <a:r>
              <a:rPr lang="ru-RU" sz="4000" dirty="0">
                <a:latin typeface="+mj-lt"/>
              </a:rPr>
              <a:t>:</a:t>
            </a:r>
            <a:r>
              <a:rPr lang="en-US" sz="4000" dirty="0">
                <a:latin typeface="+mj-lt"/>
              </a:rPr>
              <a:t> </a:t>
            </a:r>
            <a:r>
              <a:rPr lang="ru-RU" sz="4000" dirty="0">
                <a:latin typeface="+mj-lt"/>
              </a:rPr>
              <a:t>Шаблон описания стартапа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20FF-1CA8-66DE-BF30-7B68BB5189F7}"/>
              </a:ext>
            </a:extLst>
          </p:cNvPr>
          <p:cNvSpPr txBox="1"/>
          <p:nvPr/>
        </p:nvSpPr>
        <p:spPr>
          <a:xfrm>
            <a:off x="4979963" y="3207434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 High Level Concept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09C13-E292-AAD3-742F-8EF430F7453C}"/>
              </a:ext>
            </a:extLst>
          </p:cNvPr>
          <p:cNvCxnSpPr/>
          <p:nvPr/>
        </p:nvCxnSpPr>
        <p:spPr>
          <a:xfrm>
            <a:off x="4979963" y="3207434"/>
            <a:ext cx="22648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575"/>
            <a:ext cx="10515600" cy="50503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Здесь вам нужно будет четко определить, кто вы такие.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Концепция отвечает на вопрос «Что?»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sz="2400" dirty="0"/>
              <a:t>Wow-</a:t>
            </a:r>
            <a:r>
              <a:rPr lang="ru-RU" sz="2400" dirty="0"/>
              <a:t>фестиваль»</a:t>
            </a:r>
            <a:r>
              <a:rPr lang="en" sz="2400" dirty="0"/>
              <a:t> (</a:t>
            </a:r>
            <a:r>
              <a:rPr lang="ru-RU" sz="2400" dirty="0"/>
              <a:t>типа </a:t>
            </a:r>
            <a:r>
              <a:rPr lang="en-US" sz="2400" dirty="0"/>
              <a:t>«Burning Man»</a:t>
            </a:r>
            <a:r>
              <a:rPr lang="ru-RU" sz="2400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«Быстрый поисковик, выдающий релевантные результаты»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Социальная сеть</a:t>
            </a:r>
            <a:r>
              <a:rPr lang="en-US" sz="2400" dirty="0"/>
              <a:t> </a:t>
            </a:r>
            <a:r>
              <a:rPr lang="ru-RU" sz="2400" dirty="0"/>
              <a:t>для наркозависимых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«Интернет-магазин, в котором можно купить всё»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Музыкальный стриминговый сервис с лучшими в мире ИИ-рекомендациями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ru-RU" sz="3600" dirty="0"/>
              <a:t>Сегменты потребителей и ранние</a:t>
            </a:r>
            <a:r>
              <a:rPr lang="en-US" sz="3600" dirty="0"/>
              <a:t> </a:t>
            </a:r>
            <a:r>
              <a:rPr lang="ru-RU" sz="3600" dirty="0"/>
              <a:t>последователи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206132" cy="4791456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клиент?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первые пользователи?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241646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ru-RU" sz="3600" dirty="0"/>
              <a:t>Проблема и существующие альтернативы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252024"/>
            <a:ext cx="10902696" cy="516284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Какая проблема есть у клиента?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Посмотрите на все сегменты покупателей из первого блока и сформулируйте, </a:t>
            </a:r>
            <a:r>
              <a:rPr lang="ru-RU" sz="2000" u="sng" dirty="0"/>
              <a:t>какую их потребность закрывает продукт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Например, вы придумали </a:t>
            </a:r>
            <a:r>
              <a:rPr lang="ru-RU" sz="2000" u="sng" dirty="0"/>
              <a:t>новую социальную сеть для нетворкинга</a:t>
            </a:r>
            <a:r>
              <a:rPr lang="ru-RU" sz="2000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sz="2000" u="sng" dirty="0"/>
              <a:t>потребность</a:t>
            </a:r>
            <a:r>
              <a:rPr lang="ru-RU" sz="2000" dirty="0"/>
              <a:t> клиента </a:t>
            </a:r>
            <a:r>
              <a:rPr lang="ru-RU" sz="2000" u="sng" dirty="0"/>
              <a:t>в общении и поиске профессиональных связей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Кто уже решает эту проблему?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sz="2000" u="sng" dirty="0"/>
              <a:t>сервис вызова такси</a:t>
            </a:r>
            <a:r>
              <a:rPr lang="ru-RU" sz="2000" dirty="0"/>
              <a:t>, и вы закрываете потребность клиента в комфортном передвижении, то ваши </a:t>
            </a:r>
            <a:r>
              <a:rPr lang="ru-RU" sz="2000" u="sng" dirty="0"/>
              <a:t>конкуренты</a:t>
            </a:r>
            <a:r>
              <a:rPr lang="ru-RU" sz="2000" dirty="0"/>
              <a:t> — не только аналогичные сервисы, но и компании, которые продают </a:t>
            </a:r>
            <a:r>
              <a:rPr lang="ru-RU" sz="2000" u="sng" dirty="0"/>
              <a:t>автомобили, велосипеды или самокаты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Ответить на эти вопросы и ориентироваться на потребности пользователя помогает концепция </a:t>
            </a:r>
            <a:r>
              <a:rPr lang="en" sz="2000" b="1" dirty="0">
                <a:hlinkClick r:id="rId3"/>
              </a:rPr>
              <a:t>Jobs To Be Done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5C27C-D0D7-2D4E-C84F-79AC6AF5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294788"/>
            <a:ext cx="7166317" cy="915035"/>
          </a:xfrm>
        </p:spPr>
        <p:txBody>
          <a:bodyPr/>
          <a:lstStyle/>
          <a:p>
            <a:r>
              <a:rPr lang="ru-RU" dirty="0"/>
              <a:t>Кратко про </a:t>
            </a:r>
            <a:r>
              <a:rPr lang="en-US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9641A-C535-70D2-43A7-A8226E46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267050"/>
            <a:ext cx="10219006" cy="535243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200" dirty="0"/>
              <a:t>Это теория о поведении пользователей, которая</a:t>
            </a:r>
            <a:br>
              <a:rPr lang="ru-RU" sz="2200" dirty="0"/>
            </a:br>
            <a:r>
              <a:rPr lang="ru-RU" sz="2200" dirty="0"/>
              <a:t>помогает понять, </a:t>
            </a:r>
            <a:r>
              <a:rPr lang="ru-RU" sz="2200" b="1" dirty="0"/>
              <a:t>как и почему люди принимают</a:t>
            </a:r>
            <a:br>
              <a:rPr lang="ru-RU" sz="2200" b="1" dirty="0"/>
            </a:br>
            <a:r>
              <a:rPr lang="ru-RU" sz="2200" b="1" dirty="0"/>
              <a:t>решение о первой покупке</a:t>
            </a:r>
            <a:r>
              <a:rPr lang="ru-RU" sz="2200" dirty="0"/>
              <a:t>. С помощью </a:t>
            </a:r>
            <a:r>
              <a:rPr lang="en" sz="2200" dirty="0"/>
              <a:t>JTBD </a:t>
            </a:r>
            <a:r>
              <a:rPr lang="ru-RU" sz="2200" dirty="0"/>
              <a:t>мы</a:t>
            </a:r>
            <a:br>
              <a:rPr lang="ru-RU" sz="2200" dirty="0"/>
            </a:br>
            <a:r>
              <a:rPr lang="ru-RU" sz="2200" dirty="0"/>
              <a:t>можем делать прогнозы о том, какой продукт</a:t>
            </a:r>
            <a:br>
              <a:rPr lang="ru-RU" sz="2200" dirty="0"/>
            </a:br>
            <a:r>
              <a:rPr lang="ru-RU" sz="2200" dirty="0"/>
              <a:t>будет востребован на рынке, а какой — нет. 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Смысл теории в том, что </a:t>
            </a:r>
            <a:r>
              <a:rPr lang="ru-RU" sz="2200" u="sng" dirty="0"/>
              <a:t>люди не покупают продукты, а «нанимают» их для выполнения определённых задач</a:t>
            </a:r>
            <a:r>
              <a:rPr lang="ru-RU" sz="22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200" u="sng" dirty="0"/>
              <a:t>Я покупаю газонокосилку</a:t>
            </a:r>
            <a:r>
              <a:rPr lang="ru-RU" sz="2200" dirty="0"/>
              <a:t> не потому, что мне нужна газонокосилка. </a:t>
            </a:r>
            <a:r>
              <a:rPr lang="ru-RU" sz="2200" u="sng" dirty="0"/>
              <a:t>Мне нужен красивый газон</a:t>
            </a:r>
            <a:r>
              <a:rPr lang="ru-RU" sz="2200" dirty="0"/>
              <a:t>, а в более широком смысле — </a:t>
            </a:r>
            <a:r>
              <a:rPr lang="ru-RU" sz="2200" u="sng" dirty="0"/>
              <a:t>красивый двор</a:t>
            </a:r>
            <a:r>
              <a:rPr lang="ru-RU" sz="2200" dirty="0"/>
              <a:t>, чтобы все соседки охали и ахали, проходя мимо моего сада.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«Пользователь покупает не дрель, а дырку в стене», «не мотоцикл, а крутизну ощущения от езды»</a:t>
            </a: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00B80-9B2D-6EE6-998B-C5CE6DE3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0" y="-1595"/>
            <a:ext cx="4987150" cy="2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266652"/>
            <a:ext cx="10515600" cy="760290"/>
          </a:xfrm>
        </p:spPr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2" y="1125416"/>
            <a:ext cx="11201107" cy="54540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Ориентация на </a:t>
            </a:r>
            <a:r>
              <a:rPr lang="ru-RU" sz="2200" b="1" dirty="0"/>
              <a:t>быстрый рост и быстрый захват рынков</a:t>
            </a:r>
            <a:endParaRPr lang="en-US" sz="22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Риски</a:t>
            </a:r>
            <a:r>
              <a:rPr lang="ru-RU" sz="2200" dirty="0"/>
              <a:t>: 9 из 10 стартапов терпят неудачу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риски и </a:t>
            </a:r>
            <a:r>
              <a:rPr lang="ru-RU" sz="2200" b="1" dirty="0"/>
              <a:t>большие возможности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«Единороги» (</a:t>
            </a:r>
            <a:r>
              <a:rPr lang="en-US" sz="2000" dirty="0"/>
              <a:t>Unicorn</a:t>
            </a:r>
            <a:r>
              <a:rPr lang="ru-RU" sz="2000" dirty="0"/>
              <a:t>)</a:t>
            </a:r>
            <a:r>
              <a:rPr lang="en-US" sz="2000" dirty="0"/>
              <a:t> — </a:t>
            </a:r>
            <a:r>
              <a:rPr lang="ru-RU" sz="2000" dirty="0"/>
              <a:t>стартапы с оценкой более 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 </a:t>
            </a:r>
            <a:r>
              <a:rPr lang="ru-RU" sz="2000" dirty="0"/>
              <a:t>млрд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Требуют </a:t>
            </a:r>
            <a:r>
              <a:rPr lang="ru-RU" sz="2200" b="1" dirty="0"/>
              <a:t>больших инвестиций</a:t>
            </a:r>
            <a:r>
              <a:rPr lang="ru-RU" sz="2200" dirty="0"/>
              <a:t>, чтобы обеспечить </a:t>
            </a:r>
            <a:r>
              <a:rPr lang="ru-RU" sz="2200" b="1" dirty="0"/>
              <a:t>быстрый рост</a:t>
            </a:r>
            <a:r>
              <a:rPr lang="ru-RU" sz="2200" dirty="0"/>
              <a:t> и опередить конкурентов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«Burn rate» — </a:t>
            </a:r>
            <a:r>
              <a:rPr lang="ru-RU" sz="2000" dirty="0"/>
              <a:t>скорость сжигания инвестиций.</a:t>
            </a:r>
            <a:br>
              <a:rPr lang="ru-RU" sz="2000" dirty="0"/>
            </a:br>
            <a:r>
              <a:rPr lang="ru-RU" sz="2000" b="1" dirty="0"/>
              <a:t>Отечественные стартапы</a:t>
            </a:r>
            <a:r>
              <a:rPr lang="ru-RU" sz="2000" dirty="0"/>
              <a:t> часто критикуют за </a:t>
            </a:r>
            <a:r>
              <a:rPr lang="ru-RU" sz="2000" b="1" dirty="0"/>
              <a:t>недостаточный «аппетит к риску»</a:t>
            </a:r>
            <a:r>
              <a:rPr lang="ru-RU" sz="2000" dirty="0"/>
              <a:t>, мы в России слишком «боимся потерять деньги» и наши предприниматели как следствие недостаточно амбициозны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Почему стартапы проваливаются: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попали в рынок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Неработающая бизнес-модель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Слабые основатели, «не осилили»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Слабая / несплочённая /</a:t>
            </a:r>
            <a:r>
              <a:rPr lang="en-US" sz="2000" dirty="0"/>
              <a:t> </a:t>
            </a:r>
            <a:r>
              <a:rPr lang="ru-RU" sz="2000" dirty="0"/>
              <a:t>невовлечённая команда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нашли инвестиции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Технология не взлетела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….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800"/>
            <a:ext cx="9317736" cy="3014237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продукт решит проблему пользователя?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5F45C-795B-66FC-7176-A9E8E68E82BC}"/>
              </a:ext>
            </a:extLst>
          </p:cNvPr>
          <p:cNvSpPr txBox="1"/>
          <p:nvPr/>
        </p:nvSpPr>
        <p:spPr>
          <a:xfrm>
            <a:off x="894472" y="4173415"/>
            <a:ext cx="10515600" cy="271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Примеры</a:t>
            </a:r>
            <a:r>
              <a:rPr lang="en-US" dirty="0"/>
              <a:t> Google: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Технология поиска, обеспечивающие релевантную поисковую выдачу</a:t>
            </a:r>
          </a:p>
          <a:p>
            <a:pPr>
              <a:spcBef>
                <a:spcPts val="1000"/>
              </a:spcBef>
            </a:pPr>
            <a:r>
              <a:rPr lang="ru-RU" dirty="0"/>
              <a:t>Пример элекровелосипед / электросамокат: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проблемы: долго и неудобно добираться по городу: долго ждать автобус, неудобные маршруты автобусов, такси стоит дорого, не хочется стоять в пробках, велосипед требует физических усилий,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электросамокат / электровелосипед — можно добраться быстро без пробок и без физических усилий</a:t>
            </a:r>
          </a:p>
        </p:txBody>
      </p:sp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24097"/>
            <a:ext cx="6534052" cy="804369"/>
          </a:xfrm>
        </p:spPr>
        <p:txBody>
          <a:bodyPr/>
          <a:lstStyle/>
          <a:p>
            <a:r>
              <a:rPr lang="en-US" dirty="0"/>
              <a:t>4</a:t>
            </a:r>
            <a:r>
              <a:rPr lang="ru-RU" dirty="0"/>
              <a:t>. Уникальная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900330"/>
            <a:ext cx="11162323" cy="595767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Чем продукт лучше остальных?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 на этот вопрос поможет сформулировать </a:t>
            </a:r>
            <a:r>
              <a:rPr lang="ru-RU" sz="2000" i="1" dirty="0"/>
              <a:t>Ценностное предложение </a:t>
            </a:r>
            <a:r>
              <a:rPr lang="ru-RU" sz="2000" dirty="0"/>
              <a:t>или</a:t>
            </a:r>
            <a:br>
              <a:rPr lang="ru-RU" sz="2000" dirty="0"/>
            </a:br>
            <a:r>
              <a:rPr lang="ru-RU" sz="2000" i="1" dirty="0"/>
              <a:t>уникальное торговое предложение (УТП)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Подумайте, чем ваш продукт лучше и почему клиенты захотят за него заплатить.</a:t>
            </a:r>
            <a:br>
              <a:rPr lang="ru-RU" sz="2000" dirty="0"/>
            </a:br>
            <a:r>
              <a:rPr lang="ru-RU" sz="2000" dirty="0"/>
              <a:t>Проверьте свои гипотезы на группе (потенциальных) пользователей.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Одна или несколько характеристик продукции или услуги, которые выделяют товары</a:t>
            </a:r>
            <a:br>
              <a:rPr lang="ru-RU" sz="2000" dirty="0"/>
            </a:br>
            <a:r>
              <a:rPr lang="ru-RU" sz="2000" dirty="0"/>
              <a:t>бренда на рынке.</a:t>
            </a:r>
            <a:r>
              <a:rPr lang="en-US" sz="2000" dirty="0"/>
              <a:t> </a:t>
            </a:r>
            <a:r>
              <a:rPr lang="ru-RU" sz="2000" dirty="0"/>
              <a:t>Ответ на вопрос: «Почему я должен это купить у вас?»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Апеллируем к решению проблем пользователя и удовлетворению его потребностей:</a:t>
            </a:r>
            <a:br>
              <a:rPr lang="ru-RU" sz="2000" dirty="0"/>
            </a:br>
            <a:r>
              <a:rPr lang="en-US" sz="2000" dirty="0"/>
              <a:t>«Problem–solution fit»</a:t>
            </a:r>
            <a:r>
              <a:rPr lang="ru-RU" sz="2000" dirty="0"/>
              <a:t> (</a:t>
            </a:r>
            <a:r>
              <a:rPr lang="en-US" sz="2000" dirty="0"/>
              <a:t>«Product–Market fit»</a:t>
            </a:r>
            <a:r>
              <a:rPr lang="ru-RU" sz="2000" dirty="0"/>
              <a:t>)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«Самый </a:t>
            </a:r>
            <a:r>
              <a:rPr lang="ru-RU" sz="1800" u="sng" dirty="0"/>
              <a:t>крепкий</a:t>
            </a:r>
            <a:r>
              <a:rPr lang="ru-RU" sz="1800" dirty="0"/>
              <a:t> кофе в мире»</a:t>
            </a:r>
            <a:r>
              <a:rPr lang="en-US" sz="1800" dirty="0"/>
              <a:t> </a:t>
            </a:r>
            <a:r>
              <a:rPr lang="en" sz="1800" dirty="0">
                <a:hlinkClick r:id="rId3"/>
              </a:rPr>
              <a:t>Death Wish Coffee</a:t>
            </a:r>
            <a:endParaRPr lang="ru-RU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«Доставим за 30 минут или пицца – бесплатно»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«200 грузовых автомобилей для доставки вашего заказа в любой район города за 1 час»</a:t>
            </a:r>
            <a:endParaRPr lang="en-US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Одноразовому пластику конец</a:t>
            </a:r>
            <a:r>
              <a:rPr lang="en-US" sz="1800" dirty="0"/>
              <a:t>» </a:t>
            </a:r>
            <a:r>
              <a:rPr lang="en" sz="1800" dirty="0">
                <a:hlinkClick r:id="rId4"/>
              </a:rPr>
              <a:t>Bee’s Wrap</a:t>
            </a:r>
            <a:endParaRPr lang="en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Пять примерок на дом бесплатно</a:t>
            </a:r>
            <a:r>
              <a:rPr lang="en-US" sz="1800" dirty="0"/>
              <a:t>» </a:t>
            </a:r>
            <a:r>
              <a:rPr lang="en" sz="1800" dirty="0">
                <a:hlinkClick r:id="rId5"/>
              </a:rPr>
              <a:t>Warby Parker</a:t>
            </a:r>
            <a:r>
              <a:rPr lang="en" sz="1800" dirty="0"/>
              <a:t> — </a:t>
            </a:r>
            <a:r>
              <a:rPr lang="ru-RU" sz="1800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Каналы продвижения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4544"/>
            <a:ext cx="10725443" cy="4872419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Определите, как продавать и рекламировать ваш продукт.</a:t>
            </a:r>
            <a:br>
              <a:rPr lang="ru-RU" sz="2000" dirty="0"/>
            </a:br>
            <a:r>
              <a:rPr lang="ru-RU" sz="2000" dirty="0"/>
              <a:t>Опишите все каналы продвижения и методологию продаж.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и где лучше рассказать о продукте?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</a:t>
            </a:r>
            <a:r>
              <a:rPr lang="ru-RU" sz="2000" b="1" dirty="0"/>
              <a:t>рассказать о продукте тем способом, который лучше всего воспринимает целевая аудитория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sz="2000" dirty="0"/>
              <a:t>vc.ru, </a:t>
            </a:r>
            <a:r>
              <a:rPr lang="ru-RU" sz="2000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Потоки доходов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400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sz="2400" b="1" dirty="0"/>
              <a:t>Бизнес-модель, маржинальность, базовая юнит-экономика (</a:t>
            </a:r>
            <a:r>
              <a:rPr lang="en-US" sz="2400" b="1" dirty="0"/>
              <a:t>LTV, </a:t>
            </a:r>
            <a:r>
              <a:rPr lang="en" sz="2400" b="1" dirty="0" err="1"/>
              <a:t>AvP</a:t>
            </a:r>
            <a:r>
              <a:rPr lang="ru-RU" sz="2400" b="1" dirty="0"/>
              <a:t>).</a:t>
            </a:r>
          </a:p>
          <a:p>
            <a:r>
              <a:rPr lang="ru-RU" sz="2400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sz="2400" dirty="0"/>
              <a:t>Примеры сточников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3879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Бизнес–модель описывает как и на чем компания зарабатывает.</a:t>
            </a:r>
            <a:br>
              <a:rPr lang="ru-RU" sz="2000" dirty="0"/>
            </a:br>
            <a:r>
              <a:rPr lang="ru-RU" sz="2000" dirty="0"/>
              <a:t>Примеры бизнес-моделей: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Free to play</a:t>
            </a:r>
            <a:r>
              <a:rPr lang="ru-RU" sz="2000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sz="2000" i="1" dirty="0"/>
              <a:t>World of Tanks.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Франшиза</a:t>
            </a:r>
            <a:r>
              <a:rPr lang="en-US" sz="2000" dirty="0"/>
              <a:t> — </a:t>
            </a:r>
            <a:r>
              <a:rPr lang="ru-RU" sz="2000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sz="2000" dirty="0"/>
              <a:t> (</a:t>
            </a:r>
            <a:r>
              <a:rPr lang="ru-RU" sz="2000" dirty="0"/>
              <a:t>Франчайзер получает Паушальный взнос</a:t>
            </a:r>
            <a:r>
              <a:rPr lang="en-US" sz="2000" dirty="0"/>
              <a:t>, </a:t>
            </a:r>
            <a:r>
              <a:rPr lang="ru-RU" sz="2000" dirty="0"/>
              <a:t>Роялти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i="1" dirty="0"/>
              <a:t>Додо Пицца, </a:t>
            </a:r>
            <a:r>
              <a:rPr lang="en" sz="2000" i="1" dirty="0"/>
              <a:t>Subway, KFC</a:t>
            </a:r>
            <a:r>
              <a:rPr lang="e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Фримиум</a:t>
            </a:r>
            <a:r>
              <a:rPr lang="en-US" sz="2000" dirty="0"/>
              <a:t> — </a:t>
            </a:r>
            <a:r>
              <a:rPr lang="ru-RU" sz="2000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sz="2000" i="1" dirty="0"/>
              <a:t>Skype, 1</a:t>
            </a:r>
            <a:r>
              <a:rPr lang="ru-RU" sz="2000" i="1" dirty="0"/>
              <a:t>С–Битрикс24</a:t>
            </a:r>
            <a:r>
              <a:rPr lang="en-US" sz="2000" i="1" dirty="0"/>
              <a:t>, Zoom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Аренда</a:t>
            </a:r>
            <a:r>
              <a:rPr lang="ru-RU" sz="2000" dirty="0"/>
              <a:t> — Клиент не покупает сам продукт, а платит за его использование — арендует. </a:t>
            </a:r>
            <a:r>
              <a:rPr lang="ru-RU" sz="2000" i="1" dirty="0"/>
              <a:t>Прокат самокатов, автомобилей, велосипедов, аренда квартир.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336033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</a:pPr>
            <a:r>
              <a:rPr lang="ru-RU" sz="2000" b="1" dirty="0"/>
              <a:t>Кастомизация</a:t>
            </a:r>
            <a:r>
              <a:rPr lang="ru-RU" sz="2000" dirty="0"/>
              <a:t> — существующие продукты и услуги подстраивают под клиента, придают им индивидуальность. </a:t>
            </a:r>
            <a:r>
              <a:rPr lang="en-US" sz="2000" i="1" dirty="0"/>
              <a:t>iPhone </a:t>
            </a:r>
            <a:r>
              <a:rPr lang="ru-RU" sz="2000" i="1" dirty="0"/>
              <a:t>с индивидуальным дизайном</a:t>
            </a:r>
            <a:r>
              <a:rPr lang="en" sz="2000" i="1" dirty="0"/>
              <a:t>, </a:t>
            </a:r>
            <a:r>
              <a:rPr lang="ru-RU" sz="2000" i="1" dirty="0"/>
              <a:t>доделка </a:t>
            </a:r>
            <a:r>
              <a:rPr lang="en-US" sz="2000" i="1" dirty="0"/>
              <a:t>opensource</a:t>
            </a:r>
            <a:r>
              <a:rPr lang="ru-RU" sz="2000" i="1" dirty="0"/>
              <a:t> софта под потребности клиента.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Подписка</a:t>
            </a:r>
            <a:r>
              <a:rPr lang="ru-RU" sz="2000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sz="2000" i="1" dirty="0"/>
              <a:t>Кинопоиск, </a:t>
            </a:r>
            <a:r>
              <a:rPr lang="en-US" sz="2000" i="1" dirty="0"/>
              <a:t>YouTube, </a:t>
            </a:r>
            <a:r>
              <a:rPr lang="en" sz="2000" i="1" dirty="0"/>
              <a:t>Grow Food</a:t>
            </a:r>
            <a:r>
              <a:rPr lang="ru-RU" sz="2000" i="1" dirty="0"/>
              <a:t>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 лезвие» (</a:t>
            </a:r>
            <a:r>
              <a:rPr lang="en" sz="2000" b="1" dirty="0"/>
              <a:t>Lock-In)</a:t>
            </a:r>
            <a:r>
              <a:rPr lang="ru-RU" sz="20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2000" i="1" dirty="0"/>
              <a:t>Принтеры, </a:t>
            </a:r>
            <a:r>
              <a:rPr lang="en" sz="2000" i="1" dirty="0"/>
              <a:t>Gillette, Amazon's Kindle</a:t>
            </a:r>
            <a:r>
              <a:rPr lang="ru-RU" sz="2000" i="1" dirty="0"/>
              <a:t>.</a:t>
            </a:r>
            <a:endParaRPr lang="en-US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 лезвие наоборот»</a:t>
            </a:r>
            <a:r>
              <a:rPr lang="en-US" sz="2000" dirty="0"/>
              <a:t> — </a:t>
            </a:r>
            <a:r>
              <a:rPr lang="ru-RU" sz="20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2000" dirty="0"/>
              <a:t> </a:t>
            </a:r>
            <a:r>
              <a:rPr lang="en" sz="2000" i="1" dirty="0"/>
              <a:t>iPhone, iPad </a:t>
            </a:r>
            <a:r>
              <a:rPr lang="ru-RU" sz="2000" i="1" dirty="0"/>
              <a:t>и </a:t>
            </a:r>
            <a:r>
              <a:rPr lang="en" sz="2000" i="1" dirty="0"/>
              <a:t>Mac — Apple App Store </a:t>
            </a:r>
            <a:r>
              <a:rPr lang="ru-RU" sz="2000" i="1" dirty="0"/>
              <a:t>и </a:t>
            </a:r>
            <a:r>
              <a:rPr lang="en" sz="2000" i="1" dirty="0"/>
              <a:t>iTunes</a:t>
            </a:r>
            <a:endParaRPr lang="ru-RU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Комиссия</a:t>
            </a:r>
            <a:r>
              <a:rPr lang="ru-RU" sz="2000" dirty="0"/>
              <a:t> — Зарабатываете на том, что связываете продавца и покупателей, берёте свой процент. </a:t>
            </a:r>
            <a:r>
              <a:rPr lang="ru-RU" sz="20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Реклама</a:t>
            </a:r>
            <a:r>
              <a:rPr lang="ru-RU" sz="2000" dirty="0"/>
              <a:t> — Так работает </a:t>
            </a:r>
            <a:r>
              <a:rPr lang="en-US" sz="2000" dirty="0"/>
              <a:t>YouTube</a:t>
            </a:r>
            <a:r>
              <a:rPr lang="ru-RU" sz="20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2000" i="1" dirty="0"/>
              <a:t>YouTube</a:t>
            </a:r>
            <a:r>
              <a:rPr lang="ru-RU" sz="2000" i="1" dirty="0"/>
              <a:t>, </a:t>
            </a:r>
            <a:r>
              <a:rPr lang="en-US" sz="2000" i="1" dirty="0"/>
              <a:t>Tik Tok</a:t>
            </a:r>
            <a:r>
              <a:rPr lang="ru-RU" sz="2000" i="1" dirty="0"/>
              <a:t>, </a:t>
            </a:r>
            <a:r>
              <a:rPr lang="en-US" sz="2000" i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9B4B1-9F89-A103-A5E2-E043AE24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ru-RU" dirty="0"/>
              <a:t>Бизнес-модели (часть 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E2536A-9AF7-D78D-0953-E81B5610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2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Без посредников</a:t>
            </a:r>
            <a:r>
              <a:rPr lang="en-US" sz="2000" dirty="0"/>
              <a:t> —</a:t>
            </a:r>
            <a:r>
              <a:rPr lang="ru-RU" sz="2000" dirty="0"/>
              <a:t> Производите продукт и напрямую продаете потребителям.</a:t>
            </a:r>
            <a:r>
              <a:rPr lang="en-US" sz="2000" dirty="0"/>
              <a:t> </a:t>
            </a:r>
            <a:r>
              <a:rPr lang="en" sz="2000" i="1" dirty="0"/>
              <a:t>Dell, </a:t>
            </a:r>
            <a:r>
              <a:rPr lang="ru-RU" sz="2000" i="1" dirty="0"/>
              <a:t>Белореченское, Саянский бройлер.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Агрегатор</a:t>
            </a:r>
            <a:r>
              <a:rPr lang="en-US" sz="2000" dirty="0"/>
              <a:t> — </a:t>
            </a:r>
            <a:r>
              <a:rPr lang="ru-RU" sz="20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2000" i="1" dirty="0"/>
              <a:t>Booking.com, Airbnb.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Маркетплейс</a:t>
            </a:r>
            <a:r>
              <a:rPr lang="ru-RU" sz="2000" dirty="0"/>
              <a:t> — Создаете торговую площадку, на которой продавцы выставляют товары.</a:t>
            </a:r>
            <a:r>
              <a:rPr lang="en-US" sz="2000" dirty="0"/>
              <a:t> </a:t>
            </a:r>
            <a:r>
              <a:rPr lang="en-US" sz="2000" i="1" dirty="0"/>
              <a:t>Wildberries</a:t>
            </a:r>
            <a:r>
              <a:rPr lang="en" sz="2000" i="1" dirty="0"/>
              <a:t>, Ozon, Ebay.</a:t>
            </a:r>
            <a:endParaRPr lang="ru-RU" sz="2000" i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Консалтинг</a:t>
            </a:r>
            <a:r>
              <a:rPr lang="ru-RU" sz="20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2000" i="1" dirty="0"/>
              <a:t>Deloitte, Mckinsey</a:t>
            </a:r>
            <a:r>
              <a:rPr lang="ru-RU" sz="2000" i="1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Онлайн-образование</a:t>
            </a:r>
            <a:r>
              <a:rPr lang="ru-RU" sz="20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2000" i="1" dirty="0"/>
              <a:t>Coursera, Udemy, Stepik</a:t>
            </a:r>
            <a:r>
              <a:rPr lang="ru-RU" sz="2000" i="1" dirty="0"/>
              <a:t>, </a:t>
            </a:r>
            <a:r>
              <a:rPr lang="en-US" sz="2000" i="1" dirty="0"/>
              <a:t>Geek Brains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3642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>
            <a:normAutofit/>
          </a:bodyPr>
          <a:lstStyle/>
          <a:p>
            <a:r>
              <a:rPr lang="ru-RU" dirty="0"/>
              <a:t>7. Структура издержек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Сколько денег нужно, чтобы запустить продукт?</a:t>
            </a:r>
            <a:endParaRPr lang="ru-RU" sz="2400" dirty="0"/>
          </a:p>
          <a:p>
            <a:pPr fontAlgn="base">
              <a:lnSpc>
                <a:spcPct val="100000"/>
              </a:lnSpc>
            </a:pPr>
            <a:r>
              <a:rPr lang="ru-RU" sz="2400" dirty="0"/>
              <a:t>Сюда нужно включить всё, на что вы планируете потратить деньги.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Структура затрат. Основные ваши расходы: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фиксированные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переменные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Любой проект включает в себя основные и дополнительные статьи затрат: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3"/>
            <a:ext cx="5632938" cy="732155"/>
          </a:xfrm>
        </p:spPr>
        <p:txBody>
          <a:bodyPr/>
          <a:lstStyle/>
          <a:p>
            <a:r>
              <a:rPr lang="en-US" dirty="0"/>
              <a:t>8. </a:t>
            </a:r>
            <a:r>
              <a:rPr lang="ru-RU" dirty="0"/>
              <a:t>Ключевые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195"/>
            <a:ext cx="10866120" cy="590139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понять, что продукт успешен?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 должны четко понимать, по каким критериям оценивать</a:t>
            </a:r>
            <a:br>
              <a:rPr lang="en-US" sz="2000" dirty="0"/>
            </a:br>
            <a:r>
              <a:rPr lang="ru-RU" sz="2000" dirty="0"/>
              <a:t>успешность проекта. Они должны быть количественными.</a:t>
            </a:r>
            <a:br>
              <a:rPr lang="en-US" sz="2000" dirty="0"/>
            </a:br>
            <a:r>
              <a:rPr lang="ru-RU" sz="2000" dirty="0"/>
              <a:t>Сюда добавляют прибыль, долю рынка, трафик и т.п.</a:t>
            </a:r>
          </a:p>
          <a:p>
            <a:pPr fontAlgn="base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Пример для </a:t>
            </a:r>
            <a:r>
              <a:rPr lang="en-US" sz="2000" dirty="0"/>
              <a:t>Facebook: </a:t>
            </a:r>
            <a:r>
              <a:rPr lang="ru-RU" sz="2000" dirty="0"/>
              <a:t>“7 друзей в течение 10 дней”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Можно определить ключевые метрики с помощью маркетинговой воронки </a:t>
            </a:r>
            <a:r>
              <a:rPr lang="en" sz="2000" dirty="0"/>
              <a:t>AAARRR</a:t>
            </a:r>
            <a:r>
              <a:rPr lang="ru-RU" sz="2000" dirty="0"/>
              <a:t>. В ней учитываются основные этапы, которые проходит клиент, взаимодействуя с продуктом:</a:t>
            </a:r>
            <a:endParaRPr lang="en-US" sz="20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Осознание (</a:t>
            </a:r>
            <a:r>
              <a:rPr lang="en" sz="2000" dirty="0"/>
              <a:t>Awareness) — </a:t>
            </a:r>
            <a:r>
              <a:rPr lang="ru-RU" sz="2000" dirty="0"/>
              <a:t>клиент осознал важность проблемы и готов искать решение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Привлечение (</a:t>
            </a:r>
            <a:r>
              <a:rPr lang="en" sz="2000" dirty="0"/>
              <a:t>Acquisition) — </a:t>
            </a:r>
            <a:r>
              <a:rPr lang="ru-RU" sz="2000" dirty="0"/>
              <a:t>клиенту стало интересно и он оставил контакты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Активация (</a:t>
            </a:r>
            <a:r>
              <a:rPr lang="en" sz="2000" dirty="0"/>
              <a:t>Activation) — </a:t>
            </a:r>
            <a:r>
              <a:rPr lang="ru-RU" sz="2000" dirty="0"/>
              <a:t>клиент получает первый опыт взаимодействия с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Удержание (</a:t>
            </a:r>
            <a:r>
              <a:rPr lang="en" sz="2000" dirty="0"/>
              <a:t>Retention) — </a:t>
            </a:r>
            <a:r>
              <a:rPr lang="ru-RU" sz="2000" dirty="0"/>
              <a:t>клиент постоянно пользуется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Выручка (</a:t>
            </a:r>
            <a:r>
              <a:rPr lang="en" sz="2000" dirty="0"/>
              <a:t>Revenue) — </a:t>
            </a:r>
            <a:r>
              <a:rPr lang="ru-RU" sz="2000" dirty="0"/>
              <a:t>клиент платит за продукт (этап может быть раньше этапа «Удержание»)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Рекомендации — клиент готов давать рекомендации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u="sng" dirty="0"/>
              <a:t>Изменение каких метрик приведет к прибыли?</a:t>
            </a:r>
            <a:br>
              <a:rPr lang="en-US" sz="2000" u="sng" dirty="0"/>
            </a:br>
            <a:r>
              <a:rPr lang="ru-RU" sz="2000" u="sng" dirty="0"/>
              <a:t>Как вы будете оценивать успешность развития вашего бизнеса?</a:t>
            </a:r>
            <a:br>
              <a:rPr lang="en-US" sz="2000" dirty="0"/>
            </a:br>
            <a:r>
              <a:rPr lang="ru-RU" sz="2000" dirty="0"/>
              <a:t>Для определения ключевых метрик продукта рекомендуется использовать </a:t>
            </a:r>
            <a:r>
              <a:rPr lang="en" sz="2000" dirty="0"/>
              <a:t>unit </a:t>
            </a:r>
            <a:r>
              <a:rPr lang="ru-RU" sz="2000" dirty="0"/>
              <a:t>экономику — это хороший инструмент для того, чтобы понять, что ведет к деньгам, а что — нет.</a:t>
            </a:r>
            <a:br>
              <a:rPr lang="ru-RU" sz="2000" dirty="0"/>
            </a:br>
            <a:r>
              <a:rPr lang="ru-RU" sz="2000" dirty="0"/>
              <a:t>Выбор неправильной метрики бывает фатальным для бизнеса.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0" y="178223"/>
            <a:ext cx="9839178" cy="890651"/>
          </a:xfrm>
        </p:spPr>
        <p:txBody>
          <a:bodyPr>
            <a:normAutofit/>
          </a:bodyPr>
          <a:lstStyle/>
          <a:p>
            <a:r>
              <a:rPr lang="ru-RU" dirty="0"/>
              <a:t>9. Скрытое («нечестное») преимущество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068875"/>
            <a:ext cx="11006797" cy="5788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Подумайте, что есть в вашем продукте, но нет в других.</a:t>
            </a:r>
            <a:br>
              <a:rPr lang="ru-RU" sz="2000" dirty="0"/>
            </a:br>
            <a:r>
              <a:rPr lang="ru-RU" sz="2000" dirty="0"/>
              <a:t>Это должно быть </a:t>
            </a:r>
            <a:r>
              <a:rPr lang="ru-RU" sz="2000" b="1" dirty="0"/>
              <a:t>сильное преимущество, которое сложно скопировать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умение продвигать продукт лучше остальных (доступ к бесплатному трафику </a:t>
            </a:r>
            <a:r>
              <a:rPr lang="en-US" sz="2000" dirty="0"/>
              <a:t>/ </a:t>
            </a:r>
            <a:r>
              <a:rPr lang="ru-RU" sz="2000" dirty="0"/>
              <a:t>бесплатной рекламе, </a:t>
            </a:r>
            <a:r>
              <a:rPr lang="en-US" sz="2000" dirty="0"/>
              <a:t>«trade secrets»</a:t>
            </a:r>
            <a:r>
              <a:rPr lang="ru-RU" sz="2000" dirty="0"/>
              <a:t>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команда талантливых программистов,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особая фича, которая выделит его на фоне остальных</a:t>
            </a:r>
            <a:r>
              <a:rPr lang="en-US" sz="2000" dirty="0"/>
              <a:t>;</a:t>
            </a:r>
            <a:r>
              <a:rPr lang="ru-RU" sz="2000" dirty="0"/>
              <a:t> желательно, чтобы она была трудно копируемой.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уникальное расположение (для офлайна),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</a:t>
            </a:r>
            <a:r>
              <a:rPr lang="ru-RU" sz="2000" b="1" dirty="0"/>
              <a:t>рукаве всегда должен быть козырь</a:t>
            </a:r>
            <a:r>
              <a:rPr lang="ru-RU" sz="2000" dirty="0"/>
              <a:t>, который поможет выиграть борьбу у конкурентов.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Ваше нечестное преимущество — это </a:t>
            </a:r>
            <a:r>
              <a:rPr lang="ru-RU" sz="2000" b="1" dirty="0"/>
              <a:t>то, что у вас есть, и чего нет и не может быть у других компаний</a:t>
            </a:r>
            <a:r>
              <a:rPr lang="ru-RU" sz="2000" dirty="0"/>
              <a:t>. Нечестное преимущество </a:t>
            </a:r>
            <a:r>
              <a:rPr lang="ru-RU" sz="2000" b="1" dirty="0"/>
              <a:t>нельзя скопировать или купить</a:t>
            </a:r>
            <a:r>
              <a:rPr lang="ru-RU" sz="2000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780776" cy="5090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Для выдвижения гипотез относительно вашего стартапа, которые вы можете проверять и уточнять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</a:t>
            </a:r>
            <a:r>
              <a:rPr lang="ru-RU" sz="2000" b="1" dirty="0"/>
              <a:t>показать потенциальным партнёрам, инвесторам, продуктологам, исследователям</a:t>
            </a:r>
            <a:r>
              <a:rPr lang="ru-RU" sz="2000" dirty="0"/>
              <a:t> — со всеми, кто вам будет помогать и работать над продуктом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 него </a:t>
            </a:r>
            <a:r>
              <a:rPr lang="ru-RU" sz="2000" b="1" dirty="0"/>
              <a:t>в любой момент можно вносить правки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dirty="0"/>
              <a:t>Процессы в стартапах меняются очень быстро — а это напрямую влияет на каждый блок, поэтому </a:t>
            </a:r>
            <a:r>
              <a:rPr lang="ru-RU" sz="2000" b="1" dirty="0"/>
              <a:t>постоянная актуализация</a:t>
            </a:r>
            <a:r>
              <a:rPr lang="ru-RU" sz="2000" dirty="0"/>
              <a:t> документа необходима.</a:t>
            </a:r>
            <a:endParaRPr lang="en-US" sz="2000" dirty="0">
              <a:solidFill>
                <a:srgbClr val="2C2C2C"/>
              </a:solidFill>
              <a:latin typeface="Montserra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Lean Canvas</a:t>
            </a:r>
            <a:r>
              <a:rPr lang="ru-RU" sz="2400" dirty="0"/>
              <a:t> → Видение продукта (</a:t>
            </a:r>
            <a:r>
              <a:rPr lang="en-US" sz="2400" dirty="0"/>
              <a:t>Product Vision</a:t>
            </a:r>
            <a:r>
              <a:rPr lang="ru-RU" sz="2400" dirty="0"/>
              <a:t>)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Продуктовое видение</a:t>
            </a:r>
            <a:r>
              <a:rPr lang="ru-RU" sz="2000" dirty="0"/>
              <a:t> нужно для того, чтобы: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иметь синхронизированный взгляд со всеми в команде;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иметь единую систему координат и направлений;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общий язык и термины;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донести информацию до ЛПР и спонсоров;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</a:t>
            </a:r>
            <a:r>
              <a:rPr lang="en-US" sz="2000" dirty="0"/>
              <a:t>scope</a:t>
            </a:r>
            <a:r>
              <a:rPr lang="ru-RU" sz="2000" dirty="0"/>
              <a:t> — возможность сказать «нет» заказчику, если это противоречит видению;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постепенно улучшать продукт в нужном направлении.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a-Cola Business Model Canvas - Coca-Cola Business Model">
            <a:extLst>
              <a:ext uri="{FF2B5EF4-FFF2-40B4-BE49-F238E27FC236}">
                <a16:creationId xmlns:a16="http://schemas.microsoft.com/office/drawing/2014/main" id="{B3BE01B3-EEBC-4721-C779-A84AC507DB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B95FC-9388-CD41-B865-9912D0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60" y="136842"/>
            <a:ext cx="5369560" cy="47815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Model Canvas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151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1667965D-BE20-C856-2058-47F0F32BDD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1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6251917" cy="552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Pivot («</a:t>
            </a:r>
            <a:r>
              <a:rPr lang="ru-RU" sz="2000" dirty="0"/>
              <a:t>вираж») — резкое изменение направления </a:t>
            </a:r>
            <a:r>
              <a:rPr lang="ru-RU" sz="2000" dirty="0">
                <a:hlinkClick r:id="rId2" tooltip="Стартап"/>
              </a:rPr>
              <a:t>стартапа</a:t>
            </a:r>
            <a:r>
              <a:rPr lang="ru-RU" sz="2000" dirty="0"/>
              <a:t> с целью его дальнейшего развития и сохранения жизнеспособности.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Причины: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продукт не закрыл потребности потенциальных покупателей;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 рынке обнаружена высокая конкуренция в нише;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в отрасли произошли серьезные изменения, и концепция потеряла актуальность;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аудитория не увеличивается или есть отток;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проект «вышел на плато», нет развития;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эффективен только один сегмент стартапа;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регулярно поступают отрицательные отзывы</a:t>
            </a:r>
            <a:r>
              <a:rPr lang="en-US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при первичном погружении обнаружены более перспективные направления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FE9-3E29-26A2-41EF-046DCBE00365}"/>
              </a:ext>
            </a:extLst>
          </p:cNvPr>
          <p:cNvSpPr txBox="1"/>
          <p:nvPr/>
        </p:nvSpPr>
        <p:spPr>
          <a:xfrm>
            <a:off x="7258928" y="1252025"/>
            <a:ext cx="4529797" cy="5096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Примеры:</a:t>
            </a:r>
            <a:endParaRPr lang="en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Airbnb — </a:t>
            </a:r>
            <a:r>
              <a:rPr lang="ru-RU" sz="2000" dirty="0"/>
              <a:t>хостел с надувными матрасами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Facebook — </a:t>
            </a:r>
            <a:r>
              <a:rPr lang="ru-RU" sz="2000" dirty="0"/>
              <a:t>онлайн-игра </a:t>
            </a:r>
            <a:r>
              <a:rPr lang="en-US" sz="2000" dirty="0"/>
              <a:t>”</a:t>
            </a:r>
            <a:r>
              <a:rPr lang="en" sz="2000" dirty="0"/>
              <a:t>HotOrNot”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Samsung — </a:t>
            </a:r>
            <a:r>
              <a:rPr lang="ru-RU" sz="2000" dirty="0"/>
              <a:t>продуктовый магазин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YouTube — </a:t>
            </a:r>
            <a:r>
              <a:rPr lang="ru-RU" sz="2000" dirty="0"/>
              <a:t>социальная сеть для знакомства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3" tooltip="Slack"/>
              </a:rPr>
              <a:t>Slack</a:t>
            </a:r>
            <a:r>
              <a:rPr lang="ru-RU" sz="2000" dirty="0"/>
              <a:t> — чат для переписки игры </a:t>
            </a:r>
            <a:r>
              <a:rPr lang="en" sz="2000" dirty="0">
                <a:hlinkClick r:id="rId4" tooltip="en:Glitch (video game)"/>
              </a:rPr>
              <a:t>Glitch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5" tooltip="Netflix"/>
              </a:rPr>
              <a:t>Netflix</a:t>
            </a:r>
            <a:r>
              <a:rPr lang="ru-RU" sz="2000" dirty="0"/>
              <a:t> — прокат </a:t>
            </a:r>
            <a:r>
              <a:rPr lang="en" sz="2000" dirty="0"/>
              <a:t>DVD-</a:t>
            </a:r>
            <a:r>
              <a:rPr lang="ru-RU" sz="2000" dirty="0"/>
              <a:t>фильмов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6" tooltip="Instagram"/>
              </a:rPr>
              <a:t>Instagram</a:t>
            </a:r>
            <a:r>
              <a:rPr lang="ru-RU" sz="2000" dirty="0"/>
              <a:t> — веб-приложение </a:t>
            </a:r>
            <a:r>
              <a:rPr lang="en" sz="2000" dirty="0"/>
              <a:t>Burbn: </a:t>
            </a:r>
            <a:r>
              <a:rPr lang="ru-RU" sz="2000" dirty="0"/>
              <a:t>регистрация на основе местоположения и обсуждение планов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16561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806"/>
            <a:ext cx="10978662" cy="55567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FFF (Family Friends Fools) </a:t>
            </a:r>
            <a:r>
              <a:rPr lang="en-US" sz="2000" dirty="0">
                <a:solidFill>
                  <a:srgbClr val="FF0000"/>
                </a:solidFill>
              </a:rPr>
              <a:t>— pre-seed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Бизнес-ангелы </a:t>
            </a:r>
            <a:r>
              <a:rPr lang="en-US" sz="2000" dirty="0"/>
              <a:t>(</a:t>
            </a:r>
            <a:r>
              <a:rPr lang="ru-RU" sz="2000" dirty="0"/>
              <a:t>частные венчурные инвесторы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— 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Венчурные фонды</a:t>
            </a:r>
            <a:r>
              <a:rPr lang="en-US" sz="2000" dirty="0">
                <a:solidFill>
                  <a:srgbClr val="FF0000"/>
                </a:solidFill>
              </a:rPr>
              <a:t> — seed</a:t>
            </a:r>
            <a:r>
              <a:rPr lang="ru-RU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startup, growth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Фонды прямых инвестиций</a:t>
            </a:r>
            <a:r>
              <a:rPr lang="en-US" sz="2000" dirty="0"/>
              <a:t> (private equity)</a:t>
            </a:r>
            <a:r>
              <a:rPr lang="en-US" sz="2000" dirty="0">
                <a:solidFill>
                  <a:srgbClr val="FF0000"/>
                </a:solidFill>
              </a:rPr>
              <a:t> — expansion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IPO </a:t>
            </a:r>
            <a:r>
              <a:rPr lang="ru-RU" sz="2000" dirty="0"/>
              <a:t>(выход на биржу)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— </a:t>
            </a:r>
            <a:r>
              <a:rPr lang="ru-RU" sz="2000" dirty="0">
                <a:solidFill>
                  <a:srgbClr val="FF0000"/>
                </a:solidFill>
              </a:rPr>
              <a:t>этап зрелой компании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Мотивация сотрудников с помощью акций </a:t>
            </a:r>
            <a:r>
              <a:rPr lang="en-US" sz="1800" dirty="0"/>
              <a:t>/ </a:t>
            </a:r>
            <a:r>
              <a:rPr lang="ru-RU" sz="1800" dirty="0"/>
              <a:t>опционов на акции</a:t>
            </a:r>
            <a:endParaRPr lang="ru-RU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Продажа стратегическому инвестору (</a:t>
            </a:r>
            <a:r>
              <a:rPr lang="en-US" sz="2000" dirty="0"/>
              <a:t>«</a:t>
            </a:r>
            <a:r>
              <a:rPr lang="ru-RU" sz="2000" dirty="0"/>
              <a:t>стратегу»</a:t>
            </a:r>
            <a:r>
              <a:rPr lang="en-US" sz="2000" dirty="0"/>
              <a:t>): Google, Microsoft, </a:t>
            </a:r>
            <a:r>
              <a:rPr lang="ru-RU" sz="2000" dirty="0"/>
              <a:t>Яндекс, Сбер, мобильные операторы (Мегафон, МТС, Билайн), </a:t>
            </a:r>
            <a:r>
              <a:rPr lang="en-US" sz="2000" dirty="0"/>
              <a:t>«</a:t>
            </a:r>
            <a:r>
              <a:rPr lang="ru-RU" sz="2000" dirty="0"/>
              <a:t>Северсталь</a:t>
            </a:r>
            <a:r>
              <a:rPr lang="en-US" sz="2000" dirty="0"/>
              <a:t>»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Инновации неэффективны внутри больших корпораций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За счёт чего инвесторы зарабатывают?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 стартап развивается успешно, то на каждом последующем раунде предполагается, что </a:t>
            </a:r>
            <a:r>
              <a:rPr lang="ru-RU" sz="2000" b="1" dirty="0"/>
              <a:t>оценка компании растёт</a:t>
            </a:r>
            <a:r>
              <a:rPr lang="ru-RU" sz="2000" dirty="0"/>
              <a:t>, инвесторы и основатель продают на следующих </a:t>
            </a:r>
            <a:r>
              <a:rPr lang="ru-RU" sz="2000" b="1" dirty="0"/>
              <a:t>раундах инвестиций</a:t>
            </a:r>
            <a:r>
              <a:rPr lang="ru-RU" sz="2000" dirty="0"/>
              <a:t> часть своих долей с прибылью.</a:t>
            </a:r>
            <a:br>
              <a:rPr lang="ru-RU" sz="2000" dirty="0"/>
            </a:br>
            <a:r>
              <a:rPr lang="ru-RU" sz="2000" b="1" dirty="0"/>
              <a:t>Основатели постепенно размывают свою долю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а инвесторы могут </a:t>
            </a:r>
            <a:r>
              <a:rPr lang="ru-RU" sz="2000" b="1" dirty="0"/>
              <a:t>выйти из компании</a:t>
            </a:r>
            <a:r>
              <a:rPr lang="ru-RU" sz="2000" dirty="0"/>
              <a:t> частично или полностью (</a:t>
            </a:r>
            <a:r>
              <a:rPr lang="en-US" sz="2000" b="1" dirty="0"/>
              <a:t>exit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br>
              <a:rPr lang="ru-RU" sz="2000" dirty="0"/>
            </a:br>
            <a:r>
              <a:rPr lang="ru-RU" sz="2000" dirty="0"/>
              <a:t>Если всё плохо, то оценка компании может на следующем раунде сократиться — </a:t>
            </a:r>
            <a:r>
              <a:rPr lang="en-US" sz="2000" dirty="0"/>
              <a:t>«down round».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1143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11883</TotalTime>
  <Words>5553</Words>
  <Application>Microsoft Macintosh PowerPoint</Application>
  <PresentationFormat>Широкоэкранный</PresentationFormat>
  <Paragraphs>373</Paragraphs>
  <Slides>56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Chalkboard</vt:lpstr>
      <vt:lpstr>Montserrat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Кривая зрелости новых технологий Gartner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Кратко про Jobs To Be Done</vt:lpstr>
      <vt:lpstr>3. Решение проблемы</vt:lpstr>
      <vt:lpstr>4. Уникальная ценность</vt:lpstr>
      <vt:lpstr>5. Каналы продвижения</vt:lpstr>
      <vt:lpstr>6. Потоки доходов </vt:lpstr>
      <vt:lpstr>Бизнес-модели (часть 1)</vt:lpstr>
      <vt:lpstr>Бизнес-модели (часть 2)</vt:lpstr>
      <vt:lpstr>Бизнес-модели (часть 3)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Business Model Canvas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223</cp:revision>
  <dcterms:created xsi:type="dcterms:W3CDTF">2022-03-31T12:33:20Z</dcterms:created>
  <dcterms:modified xsi:type="dcterms:W3CDTF">2024-11-22T14:07:45Z</dcterms:modified>
</cp:coreProperties>
</file>